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20E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15"/>
    <p:restoredTop sz="94684"/>
  </p:normalViewPr>
  <p:slideViewPr>
    <p:cSldViewPr snapToGrid="0" snapToObjects="1">
      <p:cViewPr>
        <p:scale>
          <a:sx n="125" d="100"/>
          <a:sy n="125" d="100"/>
        </p:scale>
        <p:origin x="6736" y="46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59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18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2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10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94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38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64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64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60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51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91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DE22D-FC7B-804B-89C8-42E9AB2A27C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0BC63-4D46-7B49-B9B5-616CA7D2F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79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9630" y="240934"/>
            <a:ext cx="1924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/>
                <a:cs typeface="Arial"/>
              </a:rPr>
              <a:t>Paul </a:t>
            </a:r>
            <a:r>
              <a:rPr lang="fr-FR" sz="2400" b="1" dirty="0">
                <a:latin typeface="Arial"/>
                <a:cs typeface="Arial"/>
              </a:rPr>
              <a:t>Giles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64469" y="0"/>
            <a:ext cx="0" cy="10688638"/>
          </a:xfrm>
          <a:prstGeom prst="line">
            <a:avLst/>
          </a:prstGeom>
          <a:ln w="1270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319632" y="702599"/>
            <a:ext cx="2652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Address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 123 Main Street, London, UK</a:t>
            </a:r>
            <a:br>
              <a:rPr lang="fr-FR" sz="1200" b="0" i="0" u="none" strike="noStrike" dirty="0">
                <a:solidFill>
                  <a:srgbClr val="000000"/>
                </a:solidFill>
                <a:effectLst/>
              </a:rPr>
            </a:b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Phone: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 +44 7700 900123</a:t>
            </a:r>
            <a:br>
              <a:rPr lang="fr-FR" sz="1200" b="0" i="0" u="none" strike="noStrike" dirty="0">
                <a:solidFill>
                  <a:srgbClr val="000000"/>
                </a:solidFill>
                <a:effectLst/>
              </a:rPr>
            </a:b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Email: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john.smith@email.com</a:t>
            </a:r>
            <a:br>
              <a:rPr lang="fr-FR" sz="1200" b="0" i="0" u="none" strike="noStrike" dirty="0">
                <a:solidFill>
                  <a:srgbClr val="000000"/>
                </a:solidFill>
                <a:effectLst/>
              </a:rPr>
            </a:b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LinkedIn: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linkedin.com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/in/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johnsmith</a:t>
            </a:r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E45B302-3ACF-882F-8B28-EFD83B10ADF6}"/>
              </a:ext>
            </a:extLst>
          </p:cNvPr>
          <p:cNvSpPr txBox="1"/>
          <p:nvPr/>
        </p:nvSpPr>
        <p:spPr>
          <a:xfrm>
            <a:off x="319629" y="1755262"/>
            <a:ext cx="710731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>
                <a:solidFill>
                  <a:srgbClr val="000000"/>
                </a:solidFill>
                <a:effectLst/>
              </a:rPr>
              <a:t>Professional </a:t>
            </a:r>
            <a:r>
              <a:rPr lang="fr-FR" sz="1600" b="1" i="0" u="none" strike="noStrike" dirty="0" err="1">
                <a:solidFill>
                  <a:srgbClr val="000000"/>
                </a:solidFill>
                <a:effectLst/>
              </a:rPr>
              <a:t>Summary</a:t>
            </a:r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fr-FR" sz="12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Highly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motivated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results-driven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Sales Professional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with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6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years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of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experience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in B2B and B2C sales.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Proven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track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record of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consistently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exceeding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sales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targets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building long-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term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client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relationships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driving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revenue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growth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Skilled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in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negotiation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market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analysis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customer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relationship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management.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Passionate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about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providing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value-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driven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solutions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ensuring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customer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satisfaction.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97F735E-72FF-D53A-05CC-C630D8ED1B64}"/>
              </a:ext>
            </a:extLst>
          </p:cNvPr>
          <p:cNvSpPr txBox="1"/>
          <p:nvPr/>
        </p:nvSpPr>
        <p:spPr>
          <a:xfrm>
            <a:off x="319630" y="3167692"/>
            <a:ext cx="710732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>
                <a:solidFill>
                  <a:srgbClr val="000000"/>
                </a:solidFill>
                <a:effectLst/>
              </a:rPr>
              <a:t>Professional </a:t>
            </a:r>
            <a:r>
              <a:rPr lang="fr-FR" sz="1600" b="1" i="0" u="none" strike="noStrike" dirty="0" err="1">
                <a:solidFill>
                  <a:srgbClr val="000000"/>
                </a:solidFill>
                <a:effectLst/>
              </a:rPr>
              <a:t>Experience</a:t>
            </a:r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Sales </a:t>
            </a:r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Executive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 - ABC Solutions, London, UK - </a:t>
            </a:r>
            <a:r>
              <a:rPr lang="fr-FR" sz="1200" b="0" i="1" u="none" strike="noStrike" dirty="0">
                <a:solidFill>
                  <a:srgbClr val="000000"/>
                </a:solidFill>
                <a:effectLst/>
              </a:rPr>
              <a:t>June 2020 – </a:t>
            </a:r>
            <a:r>
              <a:rPr lang="fr-FR" sz="1200" b="0" i="1" u="none" strike="noStrike" dirty="0" err="1">
                <a:solidFill>
                  <a:srgbClr val="000000"/>
                </a:solidFill>
                <a:effectLst/>
              </a:rPr>
              <a:t>Present</a:t>
            </a:r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Achieved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120% of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annual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sales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target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for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three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consecutive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years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by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identifying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closing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high-value deals.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Expanded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client portfolio by 25%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through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targeted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lead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generation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strategic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networking.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Conducted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market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analysis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to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identify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new business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opportunities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trends,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leading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to a 15% revenue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growth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Built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maintained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relationships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with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over 50 key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accounts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ensuring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 90% client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retention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rate.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Trained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mentored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3 junior sales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representatives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improving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team performance by 20%.</a:t>
            </a:r>
          </a:p>
          <a:p>
            <a:pPr algn="l"/>
            <a:endParaRPr lang="fr-FR" sz="12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Junior Sales </a:t>
            </a:r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Representative</a:t>
            </a:r>
            <a:r>
              <a:rPr lang="fr-FR" sz="1200" dirty="0">
                <a:solidFill>
                  <a:srgbClr val="000000"/>
                </a:solidFill>
              </a:rPr>
              <a:t> - 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XYZ </a:t>
            </a:r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Enterprises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, Manchester, UK</a:t>
            </a:r>
            <a:r>
              <a:rPr lang="fr-FR" sz="1200" dirty="0">
                <a:solidFill>
                  <a:srgbClr val="000000"/>
                </a:solidFill>
              </a:rPr>
              <a:t> - </a:t>
            </a:r>
            <a:r>
              <a:rPr lang="fr-FR" sz="1200" b="0" i="1" u="none" strike="noStrike" dirty="0">
                <a:solidFill>
                  <a:srgbClr val="000000"/>
                </a:solidFill>
                <a:effectLst/>
              </a:rPr>
              <a:t>May 2017 – May 2020</a:t>
            </a:r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Generated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£500,000 in new business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within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the first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year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through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effective cold-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calling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prospecting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Supported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senior sales team in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preparing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proposals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presentations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and client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negotiations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Conducted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product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demonstrations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leading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to a 30%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increase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in client acquisition.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Regularly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exceeded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monthly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sales quotas by 15%-20%.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Coordinated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with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the marketing team to design sales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campaigns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that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improved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brand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visibility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C2D9CF9-651C-43BF-25F9-DAEC53B548E7}"/>
              </a:ext>
            </a:extLst>
          </p:cNvPr>
          <p:cNvSpPr txBox="1"/>
          <p:nvPr/>
        </p:nvSpPr>
        <p:spPr>
          <a:xfrm>
            <a:off x="319629" y="6497003"/>
            <a:ext cx="710731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 err="1">
                <a:solidFill>
                  <a:srgbClr val="000000"/>
                </a:solidFill>
                <a:effectLst/>
              </a:rPr>
              <a:t>Internships</a:t>
            </a:r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fr-FR" sz="12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Sales and Marketing </a:t>
            </a:r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Intern</a:t>
            </a:r>
            <a:r>
              <a:rPr lang="fr-FR" sz="1200" dirty="0">
                <a:solidFill>
                  <a:srgbClr val="000000"/>
                </a:solidFill>
              </a:rPr>
              <a:t> - 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Tech Solutions Ltd, London, UK - </a:t>
            </a:r>
            <a:r>
              <a:rPr lang="fr-FR" sz="1200" b="0" i="1" u="none" strike="noStrike" dirty="0">
                <a:solidFill>
                  <a:srgbClr val="000000"/>
                </a:solidFill>
                <a:effectLst/>
              </a:rPr>
              <a:t>June 2016 – August 2016</a:t>
            </a:r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Assisted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in the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development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of marketing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materials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for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product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launches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Conducted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competitor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analysis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to support the sales team in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positioning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products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effectively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Supported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client meetings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presentations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gaining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valuable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insight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into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the sales cycle.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D66C634-7AE9-5291-D4B0-EAD787087ACE}"/>
              </a:ext>
            </a:extLst>
          </p:cNvPr>
          <p:cNvSpPr txBox="1"/>
          <p:nvPr/>
        </p:nvSpPr>
        <p:spPr>
          <a:xfrm>
            <a:off x="333346" y="8068096"/>
            <a:ext cx="2638302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>
                <a:solidFill>
                  <a:srgbClr val="000000"/>
                </a:solidFill>
                <a:effectLst/>
              </a:rPr>
              <a:t>Education</a:t>
            </a:r>
          </a:p>
          <a:p>
            <a:pPr algn="l"/>
            <a:endParaRPr lang="fr-FR" sz="12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Bachelor’s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Degree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 in Business Administration - </a:t>
            </a:r>
            <a:r>
              <a:rPr lang="fr-FR" sz="1200" b="1" i="0" u="none" strike="noStrike" dirty="0" err="1">
                <a:solidFill>
                  <a:srgbClr val="000000"/>
                </a:solidFill>
                <a:effectLst/>
              </a:rPr>
              <a:t>University</a:t>
            </a:r>
            <a:r>
              <a:rPr lang="fr-FR" sz="1200" b="1" i="0" u="none" strike="noStrike" dirty="0">
                <a:solidFill>
                  <a:srgbClr val="000000"/>
                </a:solidFill>
                <a:effectLst/>
              </a:rPr>
              <a:t> of Birmingham, Birmingham, UK</a:t>
            </a:r>
            <a:br>
              <a:rPr lang="fr-FR" sz="1200" b="0" i="0" u="none" strike="noStrike" dirty="0">
                <a:solidFill>
                  <a:srgbClr val="000000"/>
                </a:solidFill>
                <a:effectLst/>
              </a:rPr>
            </a:br>
            <a:r>
              <a:rPr lang="fr-FR" sz="1200" b="0" i="1" u="none" strike="noStrike" dirty="0" err="1">
                <a:solidFill>
                  <a:srgbClr val="000000"/>
                </a:solidFill>
                <a:effectLst/>
              </a:rPr>
              <a:t>Graduated</a:t>
            </a:r>
            <a:r>
              <a:rPr lang="fr-FR" sz="1200" b="0" i="1" u="none" strike="noStrike" dirty="0">
                <a:solidFill>
                  <a:srgbClr val="000000"/>
                </a:solidFill>
                <a:effectLst/>
              </a:rPr>
              <a:t>: 2017</a:t>
            </a:r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Focus: Marketing and Sales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Relevant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coursework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: Consumer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Behavior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Sales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Strategy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, Business Communication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A97EB73-F169-DC63-279E-E0F449628159}"/>
              </a:ext>
            </a:extLst>
          </p:cNvPr>
          <p:cNvSpPr txBox="1"/>
          <p:nvPr/>
        </p:nvSpPr>
        <p:spPr>
          <a:xfrm>
            <a:off x="2829861" y="8108602"/>
            <a:ext cx="2250139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>
                <a:solidFill>
                  <a:srgbClr val="000000"/>
                </a:solidFill>
                <a:effectLst/>
              </a:rPr>
              <a:t>Hard &amp; Soft </a:t>
            </a:r>
            <a:r>
              <a:rPr lang="fr-FR" sz="1600" b="1" i="0" u="none" strike="noStrike" dirty="0" err="1">
                <a:solidFill>
                  <a:srgbClr val="000000"/>
                </a:solidFill>
                <a:effectLst/>
              </a:rPr>
              <a:t>Skills</a:t>
            </a:r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fr-FR" sz="1200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Sales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Strategy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Planning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B2B and B2C Sales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Customer Relationship Management (CRM)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Negotiation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Persuasion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Market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Research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Analysis</a:t>
            </a:r>
            <a:endParaRPr lang="fr-FR" sz="1200" dirty="0">
              <a:solidFill>
                <a:srgbClr val="000000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Presentation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and Communication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Skills</a:t>
            </a:r>
            <a:endParaRPr lang="fr-FR" sz="1200" dirty="0">
              <a:solidFill>
                <a:srgbClr val="000000"/>
              </a:solidFill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Proficiency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in Salesforce and Microsoft Office Suite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883DF67-1519-94BE-F0F2-23B212A29E80}"/>
              </a:ext>
            </a:extLst>
          </p:cNvPr>
          <p:cNvSpPr txBox="1"/>
          <p:nvPr/>
        </p:nvSpPr>
        <p:spPr>
          <a:xfrm>
            <a:off x="5337204" y="8108602"/>
            <a:ext cx="20897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 err="1">
                <a:solidFill>
                  <a:srgbClr val="000000"/>
                </a:solidFill>
                <a:effectLst/>
              </a:rPr>
              <a:t>Languages</a:t>
            </a:r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fr-FR" sz="1200" b="1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English: Native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French: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Intermediate</a:t>
            </a:r>
            <a:endParaRPr lang="fr-FR" sz="1200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2E26376-D87C-2558-28A3-5215A1CFB41B}"/>
              </a:ext>
            </a:extLst>
          </p:cNvPr>
          <p:cNvSpPr txBox="1"/>
          <p:nvPr/>
        </p:nvSpPr>
        <p:spPr>
          <a:xfrm>
            <a:off x="5337204" y="9186706"/>
            <a:ext cx="208974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600" b="1" i="0" u="none" strike="noStrike" dirty="0" err="1">
                <a:solidFill>
                  <a:srgbClr val="000000"/>
                </a:solidFill>
                <a:effectLst/>
              </a:rPr>
              <a:t>Interests</a:t>
            </a:r>
            <a:endParaRPr lang="fr-FR" sz="1600" b="1" i="0" u="none" strike="noStrike" dirty="0">
              <a:solidFill>
                <a:srgbClr val="000000"/>
              </a:solidFill>
              <a:effectLst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Networking and Professional </a:t>
            </a:r>
            <a:r>
              <a:rPr lang="fr-FR" sz="1200" b="0" i="0" u="none" strike="noStrike" dirty="0" err="1">
                <a:solidFill>
                  <a:srgbClr val="000000"/>
                </a:solidFill>
                <a:effectLst/>
              </a:rPr>
              <a:t>Development</a:t>
            </a: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 Events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000000"/>
                </a:solidFill>
                <a:effectLst/>
              </a:rPr>
              <a:t>Reading Business and Leadership Books</a:t>
            </a:r>
          </a:p>
        </p:txBody>
      </p:sp>
      <p:pic>
        <p:nvPicPr>
          <p:cNvPr id="24" name="Image 23" descr="Une image contenant habits, personne, Visage humain, verres&#10;&#10;Le contenu généré par l’IA peut être incorrect.">
            <a:extLst>
              <a:ext uri="{FF2B5EF4-FFF2-40B4-BE49-F238E27FC236}">
                <a16:creationId xmlns:a16="http://schemas.microsoft.com/office/drawing/2014/main" id="{8B925F7C-D43A-BF83-6541-AF8638F1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536" r="6860"/>
          <a:stretch/>
        </p:blipFill>
        <p:spPr>
          <a:xfrm>
            <a:off x="5434484" y="250530"/>
            <a:ext cx="1501538" cy="150473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5176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247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627</Words>
  <Application>Microsoft Macintosh PowerPoint</Application>
  <PresentationFormat>Personnalisé</PresentationFormat>
  <Paragraphs>67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4</dc:title>
  <dc:subject/>
  <dc:creator>www.exempledecv.com</dc:creator>
  <cp:keywords/>
  <dc:description/>
  <cp:lastModifiedBy>Axel Maille</cp:lastModifiedBy>
  <cp:revision>16</cp:revision>
  <dcterms:created xsi:type="dcterms:W3CDTF">2015-06-26T06:14:36Z</dcterms:created>
  <dcterms:modified xsi:type="dcterms:W3CDTF">2025-01-23T10:53:13Z</dcterms:modified>
  <cp:category/>
</cp:coreProperties>
</file>