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</p:sldIdLst>
  <p:sldSz cx="7562850" cy="10688638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6C4E90"/>
    <a:srgbClr val="5F4B78"/>
    <a:srgbClr val="4C3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69" d="100"/>
          <a:sy n="69" d="100"/>
        </p:scale>
        <p:origin x="3768" y="496"/>
      </p:cViewPr>
      <p:guideLst>
        <p:guide orient="horz" pos="3367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214" y="3320407"/>
            <a:ext cx="6428423" cy="2291129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428" y="6056895"/>
            <a:ext cx="5293995" cy="27315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9E726-84D0-4244-BE51-6563BBF6E580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023B-375D-3D4A-A227-8B3483B82A5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6415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9E726-84D0-4244-BE51-6563BBF6E580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023B-375D-3D4A-A227-8B3483B82A5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4267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535084" y="668040"/>
            <a:ext cx="1407530" cy="1421440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12493" y="668040"/>
            <a:ext cx="4096544" cy="1421440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9E726-84D0-4244-BE51-6563BBF6E580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023B-375D-3D4A-A227-8B3483B82A5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993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9E726-84D0-4244-BE51-6563BBF6E580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023B-375D-3D4A-A227-8B3483B82A5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0294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413" y="6868441"/>
            <a:ext cx="6428423" cy="212288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413" y="4530301"/>
            <a:ext cx="6428423" cy="23381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9E726-84D0-4244-BE51-6563BBF6E580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023B-375D-3D4A-A227-8B3483B82A5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034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12493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190577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9E726-84D0-4244-BE51-6563BBF6E580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023B-375D-3D4A-A227-8B3483B82A5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3381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392573"/>
            <a:ext cx="3341572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143" y="3389684"/>
            <a:ext cx="3341572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823" y="2392573"/>
            <a:ext cx="3342885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823" y="3389684"/>
            <a:ext cx="3342885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9E726-84D0-4244-BE51-6563BBF6E580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023B-375D-3D4A-A227-8B3483B82A5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9200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9E726-84D0-4244-BE51-6563BBF6E580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023B-375D-3D4A-A227-8B3483B82A5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30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9E726-84D0-4244-BE51-6563BBF6E580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023B-375D-3D4A-A227-8B3483B82A5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7273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5566"/>
            <a:ext cx="2488126" cy="18111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864" y="425567"/>
            <a:ext cx="4227843" cy="91224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143" y="2236697"/>
            <a:ext cx="2488126" cy="73113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9E726-84D0-4244-BE51-6563BBF6E580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023B-375D-3D4A-A227-8B3483B82A5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7594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372" y="7482047"/>
            <a:ext cx="4537710" cy="8832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482372" y="955049"/>
            <a:ext cx="4537710" cy="64131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372" y="8365344"/>
            <a:ext cx="4537710" cy="1254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9E726-84D0-4244-BE51-6563BBF6E580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023B-375D-3D4A-A227-8B3483B82A5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4136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6"/>
            <a:ext cx="6806565" cy="7054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9E726-84D0-4244-BE51-6563BBF6E580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1023B-375D-3D4A-A227-8B3483B82A5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5883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xempledecv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5005416" y="2627720"/>
            <a:ext cx="2330846" cy="45529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0" y="339409"/>
            <a:ext cx="7562850" cy="153281"/>
          </a:xfrm>
          <a:prstGeom prst="rect">
            <a:avLst/>
          </a:prstGeom>
          <a:solidFill>
            <a:srgbClr val="4C3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1018234" y="156506"/>
            <a:ext cx="2404023" cy="58477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FR" sz="3200" dirty="0">
                <a:solidFill>
                  <a:srgbClr val="4C3666"/>
                </a:solidFill>
              </a:rPr>
              <a:t>Jean MARTIN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018234" y="758381"/>
            <a:ext cx="27562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Titre du poste recherché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62770" y="1180388"/>
            <a:ext cx="41386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</a:tabLst>
            </a:pPr>
            <a:r>
              <a:rPr lang="fr-FR" sz="1100" dirty="0">
                <a:solidFill>
                  <a:srgbClr val="7F7F7F"/>
                </a:solidFill>
                <a:latin typeface="Calibri" charset="0"/>
              </a:rPr>
              <a:t>Décrivez en quelques lignes votre parcours </a:t>
            </a:r>
            <a:r>
              <a:rPr lang="fr-FR" sz="1100" dirty="0" err="1">
                <a:solidFill>
                  <a:srgbClr val="7F7F7F"/>
                </a:solidFill>
                <a:latin typeface="Calibri" charset="0"/>
              </a:rPr>
              <a:t>profesionnel</a:t>
            </a:r>
            <a:r>
              <a:rPr lang="fr-FR" sz="1100" dirty="0">
                <a:solidFill>
                  <a:srgbClr val="7F7F7F"/>
                </a:solidFill>
                <a:latin typeface="Calibri" charset="0"/>
              </a:rPr>
              <a:t>, vos  </a:t>
            </a:r>
            <a:r>
              <a:rPr lang="fr-FR" sz="1100" dirty="0" err="1">
                <a:solidFill>
                  <a:srgbClr val="7F7F7F"/>
                </a:solidFill>
                <a:latin typeface="Calibri" charset="0"/>
              </a:rPr>
              <a:t>competences</a:t>
            </a:r>
            <a:r>
              <a:rPr lang="fr-FR" sz="1100" dirty="0">
                <a:solidFill>
                  <a:srgbClr val="7F7F7F"/>
                </a:solidFill>
                <a:latin typeface="Calibri" charset="0"/>
              </a:rPr>
              <a:t> clés pour le poste et vos objectifs de carrière. Ceci est en fait une introduction à votre lettre de motivation. Vous pouvez les </a:t>
            </a:r>
            <a:r>
              <a:rPr lang="fr-FR" sz="1100" dirty="0" err="1">
                <a:solidFill>
                  <a:srgbClr val="7F7F7F"/>
                </a:solidFill>
                <a:latin typeface="Calibri" charset="0"/>
              </a:rPr>
              <a:t>presenter</a:t>
            </a:r>
            <a:r>
              <a:rPr lang="fr-FR" sz="1100" dirty="0">
                <a:solidFill>
                  <a:srgbClr val="7F7F7F"/>
                </a:solidFill>
                <a:latin typeface="Calibri" charset="0"/>
              </a:rPr>
              <a:t> sous forme de puces ou en texte plain.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6448814" y="811056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4C3666"/>
                </a:solidFill>
              </a:rPr>
              <a:t>Contact</a:t>
            </a:r>
          </a:p>
        </p:txBody>
      </p:sp>
      <p:cxnSp>
        <p:nvCxnSpPr>
          <p:cNvPr id="10" name="Connecteur droit 9"/>
          <p:cNvCxnSpPr/>
          <p:nvPr/>
        </p:nvCxnSpPr>
        <p:spPr>
          <a:xfrm flipH="1">
            <a:off x="4981682" y="1180388"/>
            <a:ext cx="2382767" cy="0"/>
          </a:xfrm>
          <a:prstGeom prst="line">
            <a:avLst/>
          </a:prstGeom>
          <a:ln w="3175" cmpd="sng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5984611" y="1302891"/>
            <a:ext cx="1351652" cy="10669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spcAft>
                <a:spcPts val="400"/>
              </a:spcAft>
            </a:pPr>
            <a:r>
              <a:rPr lang="fr-FR" sz="1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15 rue de la Réussite</a:t>
            </a:r>
          </a:p>
          <a:p>
            <a:pPr algn="r">
              <a:spcAft>
                <a:spcPts val="400"/>
              </a:spcAft>
            </a:pPr>
            <a:r>
              <a:rPr lang="fr-FR" sz="1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75012 Paris</a:t>
            </a:r>
          </a:p>
          <a:p>
            <a:pPr algn="r">
              <a:spcAft>
                <a:spcPts val="400"/>
              </a:spcAft>
            </a:pPr>
            <a:r>
              <a:rPr lang="fr-FR" sz="1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01.02.03.04.05</a:t>
            </a:r>
          </a:p>
          <a:p>
            <a:pPr algn="r">
              <a:spcAft>
                <a:spcPts val="400"/>
              </a:spcAft>
            </a:pPr>
            <a:r>
              <a:rPr lang="fr-FR" sz="1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06.01.02.03.04</a:t>
            </a:r>
          </a:p>
          <a:p>
            <a:pPr algn="r">
              <a:spcAft>
                <a:spcPts val="400"/>
              </a:spcAft>
            </a:pPr>
            <a:r>
              <a:rPr lang="fr-FR" sz="1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jeanmartin@mail.com</a:t>
            </a:r>
            <a:endParaRPr lang="fr-FR" sz="1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14" name="Image 13" descr="Capture d’écran 2013-06-05 à 17.35.00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5005416" y="1302891"/>
            <a:ext cx="270510" cy="273050"/>
          </a:xfrm>
          <a:prstGeom prst="rect">
            <a:avLst/>
          </a:prstGeom>
        </p:spPr>
      </p:pic>
      <p:pic>
        <p:nvPicPr>
          <p:cNvPr id="15" name="Image 14" descr="Capture d’écran 2013-06-05 à 17.35.22.png"/>
          <p:cNvPicPr/>
          <p:nvPr/>
        </p:nvPicPr>
        <p:blipFill>
          <a:blip r:embed="rId3"/>
          <a:stretch>
            <a:fillRect/>
          </a:stretch>
        </p:blipFill>
        <p:spPr>
          <a:xfrm>
            <a:off x="5005416" y="1575941"/>
            <a:ext cx="270510" cy="264160"/>
          </a:xfrm>
          <a:prstGeom prst="rect">
            <a:avLst/>
          </a:prstGeom>
        </p:spPr>
      </p:pic>
      <p:pic>
        <p:nvPicPr>
          <p:cNvPr id="16" name="Image 15" descr="Capture d’écran 2013-06-05 à 17.35.33.png"/>
          <p:cNvPicPr/>
          <p:nvPr/>
        </p:nvPicPr>
        <p:blipFill>
          <a:blip r:embed="rId4"/>
          <a:stretch>
            <a:fillRect/>
          </a:stretch>
        </p:blipFill>
        <p:spPr>
          <a:xfrm>
            <a:off x="5005416" y="1840101"/>
            <a:ext cx="271780" cy="262255"/>
          </a:xfrm>
          <a:prstGeom prst="rect">
            <a:avLst/>
          </a:prstGeom>
        </p:spPr>
      </p:pic>
      <p:pic>
        <p:nvPicPr>
          <p:cNvPr id="17" name="Image 16" descr="Capture d’écran 2013-06-05 à 17.35.11.png"/>
          <p:cNvPicPr/>
          <p:nvPr/>
        </p:nvPicPr>
        <p:blipFill>
          <a:blip r:embed="rId5"/>
          <a:stretch>
            <a:fillRect/>
          </a:stretch>
        </p:blipFill>
        <p:spPr>
          <a:xfrm>
            <a:off x="5005416" y="2102356"/>
            <a:ext cx="295275" cy="267335"/>
          </a:xfrm>
          <a:prstGeom prst="rect">
            <a:avLst/>
          </a:prstGeom>
        </p:spPr>
      </p:pic>
      <p:graphicFrame>
        <p:nvGraphicFramePr>
          <p:cNvPr id="19" name="Tableau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7168018"/>
              </p:ext>
            </p:extLst>
          </p:nvPr>
        </p:nvGraphicFramePr>
        <p:xfrm>
          <a:off x="346075" y="3116263"/>
          <a:ext cx="4200525" cy="4038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813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191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100" dirty="0">
                          <a:solidFill>
                            <a:srgbClr val="5F4B78"/>
                          </a:solidFill>
                        </a:rPr>
                        <a:t>2014</a:t>
                      </a:r>
                      <a:r>
                        <a:rPr lang="fr-FR" sz="1100" baseline="0" dirty="0">
                          <a:solidFill>
                            <a:srgbClr val="5F4B78"/>
                          </a:solidFill>
                        </a:rPr>
                        <a:t> - 2010</a:t>
                      </a:r>
                      <a:endParaRPr lang="fr-FR" sz="1100" dirty="0">
                        <a:solidFill>
                          <a:srgbClr val="5F4B78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Nom de la société                      </a:t>
                      </a:r>
                    </a:p>
                    <a:p>
                      <a:r>
                        <a:rPr lang="fr-FR" sz="1100" i="1" dirty="0">
                          <a:solidFill>
                            <a:srgbClr val="4C3666"/>
                          </a:solidFill>
                        </a:rPr>
                        <a:t>Titre du poste</a:t>
                      </a:r>
                    </a:p>
                    <a:p>
                      <a:r>
                        <a:rPr lang="fr-FR" sz="1000" dirty="0">
                          <a:solidFill>
                            <a:srgbClr val="7F7F7F"/>
                          </a:solidFill>
                        </a:rPr>
                        <a:t>Décrivez ici les fonctions que vous avez occupé pour ce poste. Décrivez également vos missions et les résultats que vous avez obtenu. N’hésitez pas à les quantifier.</a:t>
                      </a:r>
                    </a:p>
                  </a:txBody>
                  <a:tcPr>
                    <a:lnL w="317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100" dirty="0">
                          <a:solidFill>
                            <a:srgbClr val="5F4B78"/>
                          </a:solidFill>
                        </a:rPr>
                        <a:t>2014</a:t>
                      </a:r>
                      <a:r>
                        <a:rPr lang="fr-FR" sz="1100" baseline="0" dirty="0">
                          <a:solidFill>
                            <a:srgbClr val="5F4B78"/>
                          </a:solidFill>
                        </a:rPr>
                        <a:t> - 2010</a:t>
                      </a:r>
                      <a:endParaRPr lang="fr-FR" sz="1100" dirty="0">
                        <a:solidFill>
                          <a:srgbClr val="5F4B78"/>
                        </a:solidFill>
                      </a:endParaRPr>
                    </a:p>
                    <a:p>
                      <a:endParaRPr lang="fr-FR" sz="1100" dirty="0"/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Nom de la société                      </a:t>
                      </a:r>
                    </a:p>
                    <a:p>
                      <a:r>
                        <a:rPr lang="fr-FR" sz="1100" i="1" dirty="0">
                          <a:solidFill>
                            <a:srgbClr val="4C3666"/>
                          </a:solidFill>
                        </a:rPr>
                        <a:t>Titre du poste</a:t>
                      </a:r>
                    </a:p>
                    <a:p>
                      <a:r>
                        <a:rPr lang="fr-FR" sz="1000" dirty="0">
                          <a:solidFill>
                            <a:srgbClr val="7F7F7F"/>
                          </a:solidFill>
                        </a:rPr>
                        <a:t>Décrivez ici les fonctions que vous avez occupé pour ce poste. Décrivez également vos missions et les résultats que vous avez obtenu. N’hésitez pas à les quantifier.</a:t>
                      </a:r>
                    </a:p>
                    <a:p>
                      <a:endParaRPr lang="fr-FR" sz="1100" dirty="0"/>
                    </a:p>
                  </a:txBody>
                  <a:tcPr>
                    <a:lnL w="317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100" dirty="0">
                          <a:solidFill>
                            <a:srgbClr val="5F4B78"/>
                          </a:solidFill>
                        </a:rPr>
                        <a:t>2014</a:t>
                      </a:r>
                      <a:r>
                        <a:rPr lang="fr-FR" sz="1100" baseline="0" dirty="0">
                          <a:solidFill>
                            <a:srgbClr val="5F4B78"/>
                          </a:solidFill>
                        </a:rPr>
                        <a:t> - 2010</a:t>
                      </a:r>
                      <a:endParaRPr lang="fr-FR" sz="1100" dirty="0">
                        <a:solidFill>
                          <a:srgbClr val="5F4B78"/>
                        </a:solidFill>
                      </a:endParaRPr>
                    </a:p>
                    <a:p>
                      <a:endParaRPr lang="fr-FR" sz="1100" dirty="0"/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Nom de la société                      </a:t>
                      </a:r>
                    </a:p>
                    <a:p>
                      <a:r>
                        <a:rPr lang="fr-FR" sz="1100" i="1" dirty="0">
                          <a:solidFill>
                            <a:srgbClr val="4C3666"/>
                          </a:solidFill>
                        </a:rPr>
                        <a:t>Titre du poste</a:t>
                      </a:r>
                    </a:p>
                    <a:p>
                      <a:r>
                        <a:rPr lang="fr-FR" sz="1000" dirty="0">
                          <a:solidFill>
                            <a:srgbClr val="7F7F7F"/>
                          </a:solidFill>
                        </a:rPr>
                        <a:t>Décrivez ici les fonctions que vous avez occupé pour ce poste. Décrivez également vos missions et les résultats que vous avez obtenu. N’hésitez pas à les quantifier.</a:t>
                      </a:r>
                    </a:p>
                    <a:p>
                      <a:endParaRPr lang="fr-FR" sz="1100" dirty="0"/>
                    </a:p>
                  </a:txBody>
                  <a:tcPr>
                    <a:lnL w="317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100" dirty="0">
                          <a:solidFill>
                            <a:srgbClr val="5F4B78"/>
                          </a:solidFill>
                        </a:rPr>
                        <a:t>2014</a:t>
                      </a:r>
                      <a:r>
                        <a:rPr lang="fr-FR" sz="1100" baseline="0" dirty="0">
                          <a:solidFill>
                            <a:srgbClr val="5F4B78"/>
                          </a:solidFill>
                        </a:rPr>
                        <a:t> - 2010</a:t>
                      </a:r>
                      <a:endParaRPr lang="fr-FR" sz="1100" dirty="0">
                        <a:solidFill>
                          <a:srgbClr val="5F4B78"/>
                        </a:solidFill>
                      </a:endParaRPr>
                    </a:p>
                    <a:p>
                      <a:endParaRPr lang="fr-FR" sz="1100" dirty="0"/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Nom de la société                      </a:t>
                      </a:r>
                    </a:p>
                    <a:p>
                      <a:r>
                        <a:rPr lang="fr-FR" sz="1100" i="1" dirty="0">
                          <a:solidFill>
                            <a:srgbClr val="4C3666"/>
                          </a:solidFill>
                        </a:rPr>
                        <a:t>Titre du poste</a:t>
                      </a:r>
                    </a:p>
                    <a:p>
                      <a:r>
                        <a:rPr lang="fr-FR" sz="1000" dirty="0">
                          <a:solidFill>
                            <a:srgbClr val="7F7F7F"/>
                          </a:solidFill>
                        </a:rPr>
                        <a:t>Décrivez ici les fonctions que vous avez occupé pour ce poste. Décrivez également vos missions et les résultats que vous avez obtenu. N’hésitez pas à les quantifier.</a:t>
                      </a:r>
                    </a:p>
                    <a:p>
                      <a:endParaRPr lang="fr-FR" sz="1100" dirty="0"/>
                    </a:p>
                  </a:txBody>
                  <a:tcPr>
                    <a:lnL w="317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21" name="Connecteur droit 20"/>
          <p:cNvCxnSpPr/>
          <p:nvPr/>
        </p:nvCxnSpPr>
        <p:spPr>
          <a:xfrm>
            <a:off x="440267" y="2997052"/>
            <a:ext cx="6895996" cy="0"/>
          </a:xfrm>
          <a:prstGeom prst="line">
            <a:avLst/>
          </a:prstGeom>
          <a:ln w="3175" cmpd="sng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764355" y="2627720"/>
            <a:ext cx="6571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>
                    <a:lumMod val="50000"/>
                  </a:schemeClr>
                </a:solidFill>
              </a:rPr>
              <a:t>// </a:t>
            </a:r>
            <a:r>
              <a:rPr lang="fr-FR">
                <a:solidFill>
                  <a:schemeClr val="bg1">
                    <a:lumMod val="50000"/>
                  </a:schemeClr>
                </a:solidFill>
              </a:rPr>
              <a:t>Expérience professionnelle</a:t>
            </a:r>
            <a:r>
              <a:rPr lang="fr-FR" dirty="0">
                <a:solidFill>
                  <a:schemeClr val="bg1">
                    <a:lumMod val="50000"/>
                  </a:schemeClr>
                </a:solidFill>
              </a:rPr>
              <a:t>						Compétences</a:t>
            </a:r>
          </a:p>
        </p:txBody>
      </p:sp>
      <p:pic>
        <p:nvPicPr>
          <p:cNvPr id="23" name="Image 22" descr="Capture d’écran 2013-06-05 à 18.23.49.png"/>
          <p:cNvPicPr/>
          <p:nvPr/>
        </p:nvPicPr>
        <p:blipFill>
          <a:blip r:embed="rId6"/>
          <a:stretch>
            <a:fillRect/>
          </a:stretch>
        </p:blipFill>
        <p:spPr>
          <a:xfrm>
            <a:off x="413201" y="2627720"/>
            <a:ext cx="351155" cy="355191"/>
          </a:xfrm>
          <a:prstGeom prst="rect">
            <a:avLst/>
          </a:prstGeom>
        </p:spPr>
      </p:pic>
      <p:graphicFrame>
        <p:nvGraphicFramePr>
          <p:cNvPr id="25" name="Tableau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7186586"/>
              </p:ext>
            </p:extLst>
          </p:nvPr>
        </p:nvGraphicFramePr>
        <p:xfrm>
          <a:off x="5005416" y="3142043"/>
          <a:ext cx="1292615" cy="387203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2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7590">
                <a:tc>
                  <a:txBody>
                    <a:bodyPr/>
                    <a:lstStyle/>
                    <a:p>
                      <a:r>
                        <a:rPr lang="fr-FR" sz="9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Windows 7 et 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367">
                <a:tc>
                  <a:txBody>
                    <a:bodyPr/>
                    <a:lstStyle/>
                    <a:p>
                      <a:r>
                        <a:rPr lang="fr-FR" sz="9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Traitement</a:t>
                      </a:r>
                      <a:r>
                        <a:rPr lang="fr-FR" sz="9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de texte</a:t>
                      </a:r>
                      <a:endParaRPr lang="fr-FR" sz="9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7590">
                <a:tc>
                  <a:txBody>
                    <a:bodyPr/>
                    <a:lstStyle/>
                    <a:p>
                      <a:r>
                        <a:rPr lang="fr-FR" sz="9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Tableur Excel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7590">
                <a:tc>
                  <a:txBody>
                    <a:bodyPr/>
                    <a:lstStyle/>
                    <a:p>
                      <a:r>
                        <a:rPr lang="fr-FR" sz="9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Power Point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7590">
                <a:tc>
                  <a:txBody>
                    <a:bodyPr/>
                    <a:lstStyle/>
                    <a:p>
                      <a:r>
                        <a:rPr lang="fr-FR" sz="9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Logicile</a:t>
                      </a:r>
                      <a:r>
                        <a:rPr lang="fr-FR" sz="9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GRC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7590">
                <a:tc>
                  <a:txBody>
                    <a:bodyPr/>
                    <a:lstStyle/>
                    <a:p>
                      <a:endParaRPr lang="fr-FR" sz="9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7590">
                <a:tc>
                  <a:txBody>
                    <a:bodyPr/>
                    <a:lstStyle/>
                    <a:p>
                      <a:r>
                        <a:rPr lang="fr-FR" sz="9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Anglais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7590">
                <a:tc>
                  <a:txBody>
                    <a:bodyPr/>
                    <a:lstStyle/>
                    <a:p>
                      <a:r>
                        <a:rPr lang="fr-FR" sz="9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Français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7590">
                <a:tc>
                  <a:txBody>
                    <a:bodyPr/>
                    <a:lstStyle/>
                    <a:p>
                      <a:r>
                        <a:rPr lang="fr-FR" sz="9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Espagnol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7590">
                <a:tc>
                  <a:txBody>
                    <a:bodyPr/>
                    <a:lstStyle/>
                    <a:p>
                      <a:endParaRPr lang="fr-FR" sz="9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7590">
                <a:tc>
                  <a:txBody>
                    <a:bodyPr/>
                    <a:lstStyle/>
                    <a:p>
                      <a:r>
                        <a:rPr lang="fr-FR" sz="9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Créativité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7590">
                <a:tc>
                  <a:txBody>
                    <a:bodyPr/>
                    <a:lstStyle/>
                    <a:p>
                      <a:r>
                        <a:rPr lang="fr-FR" sz="9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Hotonomie</a:t>
                      </a:r>
                      <a:endParaRPr lang="fr-FR" sz="9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7590">
                <a:tc>
                  <a:txBody>
                    <a:bodyPr/>
                    <a:lstStyle/>
                    <a:p>
                      <a:r>
                        <a:rPr lang="fr-FR" sz="9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Sérieux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7590">
                <a:tc>
                  <a:txBody>
                    <a:bodyPr/>
                    <a:lstStyle/>
                    <a:p>
                      <a:r>
                        <a:rPr lang="fr-FR" sz="9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Communicant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31" name="Oval 1"/>
          <p:cNvSpPr>
            <a:spLocks noChangeArrowheads="1"/>
          </p:cNvSpPr>
          <p:nvPr/>
        </p:nvSpPr>
        <p:spPr bwMode="auto">
          <a:xfrm>
            <a:off x="6390870" y="3227388"/>
            <a:ext cx="115888" cy="104775"/>
          </a:xfrm>
          <a:prstGeom prst="ellipse">
            <a:avLst/>
          </a:prstGeom>
          <a:solidFill>
            <a:srgbClr val="B2A1C7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" name="Oval 1"/>
          <p:cNvSpPr>
            <a:spLocks noChangeArrowheads="1"/>
          </p:cNvSpPr>
          <p:nvPr/>
        </p:nvSpPr>
        <p:spPr bwMode="auto">
          <a:xfrm>
            <a:off x="6543270" y="3227388"/>
            <a:ext cx="115888" cy="104775"/>
          </a:xfrm>
          <a:prstGeom prst="ellipse">
            <a:avLst/>
          </a:prstGeom>
          <a:solidFill>
            <a:srgbClr val="B2A1C7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3" name="Oval 1"/>
          <p:cNvSpPr>
            <a:spLocks noChangeArrowheads="1"/>
          </p:cNvSpPr>
          <p:nvPr/>
        </p:nvSpPr>
        <p:spPr bwMode="auto">
          <a:xfrm>
            <a:off x="6702815" y="3227388"/>
            <a:ext cx="115888" cy="104775"/>
          </a:xfrm>
          <a:prstGeom prst="ellipse">
            <a:avLst/>
          </a:prstGeom>
          <a:solidFill>
            <a:srgbClr val="B2A1C7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4" name="Oval 1"/>
          <p:cNvSpPr>
            <a:spLocks noChangeArrowheads="1"/>
          </p:cNvSpPr>
          <p:nvPr/>
        </p:nvSpPr>
        <p:spPr bwMode="auto">
          <a:xfrm>
            <a:off x="6867120" y="3227388"/>
            <a:ext cx="115888" cy="104775"/>
          </a:xfrm>
          <a:prstGeom prst="ellipse">
            <a:avLst/>
          </a:prstGeom>
          <a:solidFill>
            <a:srgbClr val="B2A1C7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5" name="Oval 2"/>
          <p:cNvSpPr>
            <a:spLocks noChangeArrowheads="1"/>
          </p:cNvSpPr>
          <p:nvPr/>
        </p:nvSpPr>
        <p:spPr bwMode="auto">
          <a:xfrm>
            <a:off x="7038570" y="3227388"/>
            <a:ext cx="115888" cy="10477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7" name="Oval 1"/>
          <p:cNvSpPr>
            <a:spLocks noChangeArrowheads="1"/>
          </p:cNvSpPr>
          <p:nvPr/>
        </p:nvSpPr>
        <p:spPr bwMode="auto">
          <a:xfrm>
            <a:off x="6390870" y="3484563"/>
            <a:ext cx="115888" cy="104775"/>
          </a:xfrm>
          <a:prstGeom prst="ellipse">
            <a:avLst/>
          </a:prstGeom>
          <a:solidFill>
            <a:srgbClr val="B2A1C7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8" name="Oval 1"/>
          <p:cNvSpPr>
            <a:spLocks noChangeArrowheads="1"/>
          </p:cNvSpPr>
          <p:nvPr/>
        </p:nvSpPr>
        <p:spPr bwMode="auto">
          <a:xfrm>
            <a:off x="6543270" y="3484563"/>
            <a:ext cx="115888" cy="104775"/>
          </a:xfrm>
          <a:prstGeom prst="ellipse">
            <a:avLst/>
          </a:prstGeom>
          <a:solidFill>
            <a:srgbClr val="B2A1C7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9" name="Oval 1"/>
          <p:cNvSpPr>
            <a:spLocks noChangeArrowheads="1"/>
          </p:cNvSpPr>
          <p:nvPr/>
        </p:nvSpPr>
        <p:spPr bwMode="auto">
          <a:xfrm>
            <a:off x="6702815" y="3484563"/>
            <a:ext cx="115888" cy="104775"/>
          </a:xfrm>
          <a:prstGeom prst="ellipse">
            <a:avLst/>
          </a:prstGeom>
          <a:solidFill>
            <a:srgbClr val="B2A1C7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1" name="Oval 2"/>
          <p:cNvSpPr>
            <a:spLocks noChangeArrowheads="1"/>
          </p:cNvSpPr>
          <p:nvPr/>
        </p:nvSpPr>
        <p:spPr bwMode="auto">
          <a:xfrm>
            <a:off x="7038570" y="3484563"/>
            <a:ext cx="115888" cy="10477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2" name="Oval 2"/>
          <p:cNvSpPr>
            <a:spLocks noChangeArrowheads="1"/>
          </p:cNvSpPr>
          <p:nvPr/>
        </p:nvSpPr>
        <p:spPr bwMode="auto">
          <a:xfrm>
            <a:off x="6867120" y="3484563"/>
            <a:ext cx="115888" cy="10477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8" name="Oval 1"/>
          <p:cNvSpPr>
            <a:spLocks noChangeArrowheads="1"/>
          </p:cNvSpPr>
          <p:nvPr/>
        </p:nvSpPr>
        <p:spPr bwMode="auto">
          <a:xfrm>
            <a:off x="6390870" y="3736976"/>
            <a:ext cx="115888" cy="104775"/>
          </a:xfrm>
          <a:prstGeom prst="ellipse">
            <a:avLst/>
          </a:prstGeom>
          <a:solidFill>
            <a:srgbClr val="B2A1C7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9" name="Oval 1"/>
          <p:cNvSpPr>
            <a:spLocks noChangeArrowheads="1"/>
          </p:cNvSpPr>
          <p:nvPr/>
        </p:nvSpPr>
        <p:spPr bwMode="auto">
          <a:xfrm>
            <a:off x="6543270" y="3736976"/>
            <a:ext cx="115888" cy="104775"/>
          </a:xfrm>
          <a:prstGeom prst="ellipse">
            <a:avLst/>
          </a:prstGeom>
          <a:solidFill>
            <a:srgbClr val="B2A1C7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0" name="Oval 1"/>
          <p:cNvSpPr>
            <a:spLocks noChangeArrowheads="1"/>
          </p:cNvSpPr>
          <p:nvPr/>
        </p:nvSpPr>
        <p:spPr bwMode="auto">
          <a:xfrm>
            <a:off x="6702815" y="3736976"/>
            <a:ext cx="115888" cy="104775"/>
          </a:xfrm>
          <a:prstGeom prst="ellipse">
            <a:avLst/>
          </a:prstGeom>
          <a:solidFill>
            <a:srgbClr val="B2A1C7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1" name="Oval 1"/>
          <p:cNvSpPr>
            <a:spLocks noChangeArrowheads="1"/>
          </p:cNvSpPr>
          <p:nvPr/>
        </p:nvSpPr>
        <p:spPr bwMode="auto">
          <a:xfrm>
            <a:off x="6867120" y="3736976"/>
            <a:ext cx="115888" cy="104775"/>
          </a:xfrm>
          <a:prstGeom prst="ellipse">
            <a:avLst/>
          </a:prstGeom>
          <a:solidFill>
            <a:srgbClr val="B2A1C7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2" name="Oval 2"/>
          <p:cNvSpPr>
            <a:spLocks noChangeArrowheads="1"/>
          </p:cNvSpPr>
          <p:nvPr/>
        </p:nvSpPr>
        <p:spPr bwMode="auto">
          <a:xfrm>
            <a:off x="7038570" y="3736976"/>
            <a:ext cx="115888" cy="10477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3" name="Oval 1"/>
          <p:cNvSpPr>
            <a:spLocks noChangeArrowheads="1"/>
          </p:cNvSpPr>
          <p:nvPr/>
        </p:nvSpPr>
        <p:spPr bwMode="auto">
          <a:xfrm>
            <a:off x="6385702" y="3994151"/>
            <a:ext cx="115888" cy="104775"/>
          </a:xfrm>
          <a:prstGeom prst="ellipse">
            <a:avLst/>
          </a:prstGeom>
          <a:solidFill>
            <a:srgbClr val="B2A1C7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4" name="Oval 1"/>
          <p:cNvSpPr>
            <a:spLocks noChangeArrowheads="1"/>
          </p:cNvSpPr>
          <p:nvPr/>
        </p:nvSpPr>
        <p:spPr bwMode="auto">
          <a:xfrm>
            <a:off x="6538102" y="3994151"/>
            <a:ext cx="115888" cy="104775"/>
          </a:xfrm>
          <a:prstGeom prst="ellipse">
            <a:avLst/>
          </a:prstGeom>
          <a:solidFill>
            <a:srgbClr val="B2A1C7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5" name="Oval 1"/>
          <p:cNvSpPr>
            <a:spLocks noChangeArrowheads="1"/>
          </p:cNvSpPr>
          <p:nvPr/>
        </p:nvSpPr>
        <p:spPr bwMode="auto">
          <a:xfrm>
            <a:off x="6697647" y="3994151"/>
            <a:ext cx="115888" cy="104775"/>
          </a:xfrm>
          <a:prstGeom prst="ellipse">
            <a:avLst/>
          </a:prstGeom>
          <a:solidFill>
            <a:srgbClr val="B2A1C7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6" name="Oval 1"/>
          <p:cNvSpPr>
            <a:spLocks noChangeArrowheads="1"/>
          </p:cNvSpPr>
          <p:nvPr/>
        </p:nvSpPr>
        <p:spPr bwMode="auto">
          <a:xfrm>
            <a:off x="6861952" y="3994151"/>
            <a:ext cx="115888" cy="104775"/>
          </a:xfrm>
          <a:prstGeom prst="ellipse">
            <a:avLst/>
          </a:prstGeom>
          <a:solidFill>
            <a:srgbClr val="B2A1C7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7" name="Oval 2"/>
          <p:cNvSpPr>
            <a:spLocks noChangeArrowheads="1"/>
          </p:cNvSpPr>
          <p:nvPr/>
        </p:nvSpPr>
        <p:spPr bwMode="auto">
          <a:xfrm>
            <a:off x="7033402" y="3994151"/>
            <a:ext cx="115888" cy="10477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8" name="Oval 1"/>
          <p:cNvSpPr>
            <a:spLocks noChangeArrowheads="1"/>
          </p:cNvSpPr>
          <p:nvPr/>
        </p:nvSpPr>
        <p:spPr bwMode="auto">
          <a:xfrm>
            <a:off x="6393640" y="4270376"/>
            <a:ext cx="115888" cy="104775"/>
          </a:xfrm>
          <a:prstGeom prst="ellipse">
            <a:avLst/>
          </a:prstGeom>
          <a:solidFill>
            <a:srgbClr val="B2A1C7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9" name="Oval 1"/>
          <p:cNvSpPr>
            <a:spLocks noChangeArrowheads="1"/>
          </p:cNvSpPr>
          <p:nvPr/>
        </p:nvSpPr>
        <p:spPr bwMode="auto">
          <a:xfrm>
            <a:off x="6546040" y="4270376"/>
            <a:ext cx="115888" cy="104775"/>
          </a:xfrm>
          <a:prstGeom prst="ellipse">
            <a:avLst/>
          </a:prstGeom>
          <a:solidFill>
            <a:srgbClr val="B2A1C7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0" name="Oval 1"/>
          <p:cNvSpPr>
            <a:spLocks noChangeArrowheads="1"/>
          </p:cNvSpPr>
          <p:nvPr/>
        </p:nvSpPr>
        <p:spPr bwMode="auto">
          <a:xfrm>
            <a:off x="6705585" y="4270376"/>
            <a:ext cx="115888" cy="104775"/>
          </a:xfrm>
          <a:prstGeom prst="ellipse">
            <a:avLst/>
          </a:prstGeom>
          <a:solidFill>
            <a:srgbClr val="B2A1C7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1" name="Oval 1"/>
          <p:cNvSpPr>
            <a:spLocks noChangeArrowheads="1"/>
          </p:cNvSpPr>
          <p:nvPr/>
        </p:nvSpPr>
        <p:spPr bwMode="auto">
          <a:xfrm>
            <a:off x="6869890" y="4270376"/>
            <a:ext cx="115888" cy="104775"/>
          </a:xfrm>
          <a:prstGeom prst="ellipse">
            <a:avLst/>
          </a:prstGeom>
          <a:solidFill>
            <a:srgbClr val="B2A1C7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3" name="Oval 1"/>
          <p:cNvSpPr>
            <a:spLocks noChangeArrowheads="1"/>
          </p:cNvSpPr>
          <p:nvPr/>
        </p:nvSpPr>
        <p:spPr bwMode="auto">
          <a:xfrm>
            <a:off x="7022290" y="4270376"/>
            <a:ext cx="115888" cy="104775"/>
          </a:xfrm>
          <a:prstGeom prst="ellipse">
            <a:avLst/>
          </a:prstGeom>
          <a:solidFill>
            <a:srgbClr val="B2A1C7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4" name="Oval 3"/>
          <p:cNvSpPr>
            <a:spLocks noChangeArrowheads="1"/>
          </p:cNvSpPr>
          <p:nvPr/>
        </p:nvSpPr>
        <p:spPr bwMode="auto">
          <a:xfrm>
            <a:off x="6384115" y="4878388"/>
            <a:ext cx="117475" cy="104775"/>
          </a:xfrm>
          <a:prstGeom prst="ellipse">
            <a:avLst/>
          </a:prstGeom>
          <a:solidFill>
            <a:srgbClr val="7F7F7F"/>
          </a:solidFill>
          <a:ln w="19050">
            <a:solidFill>
              <a:srgbClr val="272727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5" name="Oval 4"/>
          <p:cNvSpPr>
            <a:spLocks noChangeArrowheads="1"/>
          </p:cNvSpPr>
          <p:nvPr/>
        </p:nvSpPr>
        <p:spPr bwMode="auto">
          <a:xfrm>
            <a:off x="6546040" y="4878388"/>
            <a:ext cx="117475" cy="104775"/>
          </a:xfrm>
          <a:prstGeom prst="ellipse">
            <a:avLst/>
          </a:prstGeom>
          <a:solidFill>
            <a:srgbClr val="7F7F7F"/>
          </a:solidFill>
          <a:ln w="19050">
            <a:solidFill>
              <a:srgbClr val="272727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6" name="Oval 5"/>
          <p:cNvSpPr>
            <a:spLocks noChangeArrowheads="1"/>
          </p:cNvSpPr>
          <p:nvPr/>
        </p:nvSpPr>
        <p:spPr bwMode="auto">
          <a:xfrm>
            <a:off x="6705585" y="4878388"/>
            <a:ext cx="117475" cy="104775"/>
          </a:xfrm>
          <a:prstGeom prst="ellipse">
            <a:avLst/>
          </a:prstGeom>
          <a:solidFill>
            <a:srgbClr val="7F7F7F"/>
          </a:solidFill>
          <a:ln w="19050">
            <a:solidFill>
              <a:srgbClr val="272727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7" name="Oval 6"/>
          <p:cNvSpPr>
            <a:spLocks noChangeArrowheads="1"/>
          </p:cNvSpPr>
          <p:nvPr/>
        </p:nvSpPr>
        <p:spPr bwMode="auto">
          <a:xfrm>
            <a:off x="6860365" y="4878388"/>
            <a:ext cx="117475" cy="104775"/>
          </a:xfrm>
          <a:prstGeom prst="ellipse">
            <a:avLst/>
          </a:prstGeom>
          <a:solidFill>
            <a:srgbClr val="7F7F7F"/>
          </a:solidFill>
          <a:ln w="19050">
            <a:solidFill>
              <a:srgbClr val="272727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9" name="Oval 3"/>
          <p:cNvSpPr>
            <a:spLocks noChangeArrowheads="1"/>
          </p:cNvSpPr>
          <p:nvPr/>
        </p:nvSpPr>
        <p:spPr bwMode="auto">
          <a:xfrm>
            <a:off x="6376177" y="5135563"/>
            <a:ext cx="117475" cy="104775"/>
          </a:xfrm>
          <a:prstGeom prst="ellipse">
            <a:avLst/>
          </a:prstGeom>
          <a:solidFill>
            <a:srgbClr val="7F7F7F"/>
          </a:solidFill>
          <a:ln w="19050">
            <a:solidFill>
              <a:srgbClr val="272727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0" name="Oval 4"/>
          <p:cNvSpPr>
            <a:spLocks noChangeArrowheads="1"/>
          </p:cNvSpPr>
          <p:nvPr/>
        </p:nvSpPr>
        <p:spPr bwMode="auto">
          <a:xfrm>
            <a:off x="6538102" y="5135563"/>
            <a:ext cx="117475" cy="104775"/>
          </a:xfrm>
          <a:prstGeom prst="ellipse">
            <a:avLst/>
          </a:prstGeom>
          <a:solidFill>
            <a:srgbClr val="7F7F7F"/>
          </a:solidFill>
          <a:ln w="19050">
            <a:solidFill>
              <a:srgbClr val="272727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1" name="Oval 5"/>
          <p:cNvSpPr>
            <a:spLocks noChangeArrowheads="1"/>
          </p:cNvSpPr>
          <p:nvPr/>
        </p:nvSpPr>
        <p:spPr bwMode="auto">
          <a:xfrm>
            <a:off x="6697647" y="5135563"/>
            <a:ext cx="117475" cy="104775"/>
          </a:xfrm>
          <a:prstGeom prst="ellipse">
            <a:avLst/>
          </a:prstGeom>
          <a:solidFill>
            <a:srgbClr val="7F7F7F"/>
          </a:solidFill>
          <a:ln w="19050">
            <a:solidFill>
              <a:srgbClr val="272727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2" name="Oval 6"/>
          <p:cNvSpPr>
            <a:spLocks noChangeArrowheads="1"/>
          </p:cNvSpPr>
          <p:nvPr/>
        </p:nvSpPr>
        <p:spPr bwMode="auto">
          <a:xfrm>
            <a:off x="6852427" y="5135563"/>
            <a:ext cx="117475" cy="104775"/>
          </a:xfrm>
          <a:prstGeom prst="ellipse">
            <a:avLst/>
          </a:prstGeom>
          <a:solidFill>
            <a:srgbClr val="7F7F7F"/>
          </a:solidFill>
          <a:ln w="19050">
            <a:solidFill>
              <a:srgbClr val="272727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3" name="Oval 7"/>
          <p:cNvSpPr>
            <a:spLocks noChangeArrowheads="1"/>
          </p:cNvSpPr>
          <p:nvPr/>
        </p:nvSpPr>
        <p:spPr bwMode="auto">
          <a:xfrm>
            <a:off x="7012765" y="5135563"/>
            <a:ext cx="117475" cy="104775"/>
          </a:xfrm>
          <a:prstGeom prst="ellipse">
            <a:avLst/>
          </a:prstGeom>
          <a:solidFill>
            <a:srgbClr val="7F7F7F"/>
          </a:solidFill>
          <a:ln w="19050">
            <a:solidFill>
              <a:srgbClr val="272727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4" name="Oval 3"/>
          <p:cNvSpPr>
            <a:spLocks noChangeArrowheads="1"/>
          </p:cNvSpPr>
          <p:nvPr/>
        </p:nvSpPr>
        <p:spPr bwMode="auto">
          <a:xfrm>
            <a:off x="6376177" y="5392738"/>
            <a:ext cx="117475" cy="104775"/>
          </a:xfrm>
          <a:prstGeom prst="ellipse">
            <a:avLst/>
          </a:prstGeom>
          <a:solidFill>
            <a:srgbClr val="7F7F7F"/>
          </a:solidFill>
          <a:ln w="19050">
            <a:solidFill>
              <a:srgbClr val="272727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5" name="Oval 4"/>
          <p:cNvSpPr>
            <a:spLocks noChangeArrowheads="1"/>
          </p:cNvSpPr>
          <p:nvPr/>
        </p:nvSpPr>
        <p:spPr bwMode="auto">
          <a:xfrm>
            <a:off x="6538102" y="5392738"/>
            <a:ext cx="117475" cy="104775"/>
          </a:xfrm>
          <a:prstGeom prst="ellipse">
            <a:avLst/>
          </a:prstGeom>
          <a:solidFill>
            <a:srgbClr val="7F7F7F"/>
          </a:solidFill>
          <a:ln w="19050">
            <a:solidFill>
              <a:srgbClr val="272727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6" name="Oval 5"/>
          <p:cNvSpPr>
            <a:spLocks noChangeArrowheads="1"/>
          </p:cNvSpPr>
          <p:nvPr/>
        </p:nvSpPr>
        <p:spPr bwMode="auto">
          <a:xfrm>
            <a:off x="6697647" y="5392738"/>
            <a:ext cx="117475" cy="104775"/>
          </a:xfrm>
          <a:prstGeom prst="ellipse">
            <a:avLst/>
          </a:prstGeom>
          <a:solidFill>
            <a:srgbClr val="7F7F7F"/>
          </a:solidFill>
          <a:ln w="19050">
            <a:solidFill>
              <a:srgbClr val="272727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7" name="Oval 6"/>
          <p:cNvSpPr>
            <a:spLocks noChangeArrowheads="1"/>
          </p:cNvSpPr>
          <p:nvPr/>
        </p:nvSpPr>
        <p:spPr bwMode="auto">
          <a:xfrm>
            <a:off x="6852427" y="5392738"/>
            <a:ext cx="117475" cy="104775"/>
          </a:xfrm>
          <a:prstGeom prst="ellipse">
            <a:avLst/>
          </a:prstGeom>
          <a:solidFill>
            <a:srgbClr val="7F7F7F"/>
          </a:solidFill>
          <a:ln w="19050">
            <a:solidFill>
              <a:srgbClr val="272727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9" name="Oval 8"/>
          <p:cNvSpPr>
            <a:spLocks noChangeArrowheads="1"/>
          </p:cNvSpPr>
          <p:nvPr/>
        </p:nvSpPr>
        <p:spPr bwMode="auto">
          <a:xfrm>
            <a:off x="7019892" y="4878388"/>
            <a:ext cx="117475" cy="104775"/>
          </a:xfrm>
          <a:prstGeom prst="ellipse">
            <a:avLst/>
          </a:prstGeom>
          <a:solidFill>
            <a:schemeClr val="bg1"/>
          </a:solidFill>
          <a:ln w="19050">
            <a:solidFill>
              <a:srgbClr val="272727"/>
            </a:solidFill>
            <a:round/>
            <a:headEnd/>
            <a:tailEnd/>
          </a:ln>
          <a:effectLst/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0" name="Oval 9"/>
          <p:cNvSpPr>
            <a:spLocks noChangeArrowheads="1"/>
          </p:cNvSpPr>
          <p:nvPr/>
        </p:nvSpPr>
        <p:spPr bwMode="auto">
          <a:xfrm>
            <a:off x="7015940" y="5392738"/>
            <a:ext cx="117475" cy="104775"/>
          </a:xfrm>
          <a:prstGeom prst="ellipse">
            <a:avLst/>
          </a:prstGeom>
          <a:solidFill>
            <a:schemeClr val="bg1"/>
          </a:solidFill>
          <a:ln w="19050">
            <a:solidFill>
              <a:srgbClr val="272727"/>
            </a:solidFill>
            <a:round/>
            <a:headEnd/>
            <a:tailEnd/>
          </a:ln>
          <a:effectLst/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cxnSp>
        <p:nvCxnSpPr>
          <p:cNvPr id="82" name="Connecteur droit 81"/>
          <p:cNvCxnSpPr/>
          <p:nvPr/>
        </p:nvCxnSpPr>
        <p:spPr>
          <a:xfrm>
            <a:off x="6298031" y="6013450"/>
            <a:ext cx="856427" cy="0"/>
          </a:xfrm>
          <a:prstGeom prst="line">
            <a:avLst/>
          </a:prstGeom>
          <a:ln w="3175" cmpd="sng">
            <a:solidFill>
              <a:srgbClr val="5F4B7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Connecteur droit 82"/>
          <p:cNvCxnSpPr/>
          <p:nvPr/>
        </p:nvCxnSpPr>
        <p:spPr>
          <a:xfrm>
            <a:off x="6309562" y="6311900"/>
            <a:ext cx="856427" cy="0"/>
          </a:xfrm>
          <a:prstGeom prst="line">
            <a:avLst/>
          </a:prstGeom>
          <a:ln w="3175" cmpd="sng">
            <a:solidFill>
              <a:srgbClr val="5F4B7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Connecteur droit 83"/>
          <p:cNvCxnSpPr/>
          <p:nvPr/>
        </p:nvCxnSpPr>
        <p:spPr>
          <a:xfrm>
            <a:off x="6309562" y="6597650"/>
            <a:ext cx="856427" cy="0"/>
          </a:xfrm>
          <a:prstGeom prst="line">
            <a:avLst/>
          </a:prstGeom>
          <a:ln w="3175" cmpd="sng">
            <a:solidFill>
              <a:srgbClr val="5F4B7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Connecteur droit 84"/>
          <p:cNvCxnSpPr/>
          <p:nvPr/>
        </p:nvCxnSpPr>
        <p:spPr>
          <a:xfrm>
            <a:off x="6298031" y="6864350"/>
            <a:ext cx="856427" cy="0"/>
          </a:xfrm>
          <a:prstGeom prst="line">
            <a:avLst/>
          </a:prstGeom>
          <a:ln w="3175" cmpd="sng">
            <a:solidFill>
              <a:srgbClr val="5F4B7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Oval 1"/>
          <p:cNvSpPr>
            <a:spLocks noChangeArrowheads="1"/>
          </p:cNvSpPr>
          <p:nvPr/>
        </p:nvSpPr>
        <p:spPr bwMode="auto">
          <a:xfrm>
            <a:off x="6954821" y="5961062"/>
            <a:ext cx="115888" cy="104775"/>
          </a:xfrm>
          <a:prstGeom prst="ellipse">
            <a:avLst/>
          </a:prstGeom>
          <a:solidFill>
            <a:srgbClr val="4C3666"/>
          </a:solidFill>
          <a:ln w="19050">
            <a:solidFill>
              <a:srgbClr val="5F497A"/>
            </a:solidFill>
            <a:round/>
            <a:headEnd/>
            <a:tailEnd/>
          </a:ln>
          <a:effectLst/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7" name="Oval 1"/>
          <p:cNvSpPr>
            <a:spLocks noChangeArrowheads="1"/>
          </p:cNvSpPr>
          <p:nvPr/>
        </p:nvSpPr>
        <p:spPr bwMode="auto">
          <a:xfrm>
            <a:off x="6904004" y="6257924"/>
            <a:ext cx="115888" cy="104775"/>
          </a:xfrm>
          <a:prstGeom prst="ellipse">
            <a:avLst/>
          </a:prstGeom>
          <a:solidFill>
            <a:srgbClr val="4C3666"/>
          </a:solidFill>
          <a:ln w="19050">
            <a:solidFill>
              <a:srgbClr val="5F497A"/>
            </a:solidFill>
            <a:round/>
            <a:headEnd/>
            <a:tailEnd/>
          </a:ln>
          <a:effectLst/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8" name="Oval 1"/>
          <p:cNvSpPr>
            <a:spLocks noChangeArrowheads="1"/>
          </p:cNvSpPr>
          <p:nvPr/>
        </p:nvSpPr>
        <p:spPr bwMode="auto">
          <a:xfrm>
            <a:off x="7080234" y="6545262"/>
            <a:ext cx="115888" cy="104775"/>
          </a:xfrm>
          <a:prstGeom prst="ellipse">
            <a:avLst/>
          </a:prstGeom>
          <a:solidFill>
            <a:srgbClr val="4C3666"/>
          </a:solidFill>
          <a:ln w="19050">
            <a:solidFill>
              <a:srgbClr val="5F497A"/>
            </a:solidFill>
            <a:round/>
            <a:headEnd/>
            <a:tailEnd/>
          </a:ln>
          <a:effectLst/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9" name="Oval 1"/>
          <p:cNvSpPr>
            <a:spLocks noChangeArrowheads="1"/>
          </p:cNvSpPr>
          <p:nvPr/>
        </p:nvSpPr>
        <p:spPr bwMode="auto">
          <a:xfrm>
            <a:off x="7000050" y="6811962"/>
            <a:ext cx="115888" cy="104775"/>
          </a:xfrm>
          <a:prstGeom prst="ellipse">
            <a:avLst/>
          </a:prstGeom>
          <a:solidFill>
            <a:srgbClr val="4C3666"/>
          </a:solidFill>
          <a:ln w="19050">
            <a:solidFill>
              <a:srgbClr val="5F497A"/>
            </a:solidFill>
            <a:round/>
            <a:headEnd/>
            <a:tailEnd/>
          </a:ln>
          <a:effectLst/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graphicFrame>
        <p:nvGraphicFramePr>
          <p:cNvPr id="90" name="Tableau 8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847453"/>
              </p:ext>
            </p:extLst>
          </p:nvPr>
        </p:nvGraphicFramePr>
        <p:xfrm>
          <a:off x="346075" y="8100225"/>
          <a:ext cx="4200525" cy="1767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813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191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100" baseline="0" dirty="0">
                          <a:solidFill>
                            <a:srgbClr val="5F4B78"/>
                          </a:solidFill>
                        </a:rPr>
                        <a:t>2010</a:t>
                      </a:r>
                      <a:endParaRPr lang="fr-FR" sz="1100" dirty="0">
                        <a:solidFill>
                          <a:srgbClr val="5F4B78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Nom de la formation</a:t>
                      </a:r>
                    </a:p>
                    <a:p>
                      <a:r>
                        <a:rPr lang="fr-FR" sz="1100" i="1" dirty="0">
                          <a:solidFill>
                            <a:srgbClr val="4C3666"/>
                          </a:solidFill>
                        </a:rPr>
                        <a:t>Nom du diplôme</a:t>
                      </a:r>
                    </a:p>
                    <a:p>
                      <a:pPr algn="l"/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Décrivez ici les fonctions que vous avez occupé pour ce poste.</a:t>
                      </a:r>
                      <a:r>
                        <a:rPr lang="fr-FR" sz="1000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Décrivez également vos missions</a:t>
                      </a:r>
                      <a:r>
                        <a:rPr lang="fr-FR" sz="1000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et vos 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résultats</a:t>
                      </a:r>
                      <a:r>
                        <a:rPr lang="fr-FR" sz="1000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.</a:t>
                      </a:r>
                    </a:p>
                  </a:txBody>
                  <a:tcPr>
                    <a:lnL w="317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100" baseline="0" dirty="0">
                          <a:solidFill>
                            <a:srgbClr val="5F4B78"/>
                          </a:solidFill>
                        </a:rPr>
                        <a:t>2010</a:t>
                      </a:r>
                      <a:endParaRPr lang="fr-FR" sz="1100" dirty="0">
                        <a:solidFill>
                          <a:srgbClr val="5F4B78"/>
                        </a:solidFill>
                      </a:endParaRPr>
                    </a:p>
                    <a:p>
                      <a:endParaRPr lang="fr-FR" sz="1100" dirty="0"/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Nom de la formation</a:t>
                      </a:r>
                    </a:p>
                    <a:p>
                      <a:r>
                        <a:rPr lang="fr-FR" sz="1100" i="1" dirty="0">
                          <a:solidFill>
                            <a:srgbClr val="4C3666"/>
                          </a:solidFill>
                        </a:rPr>
                        <a:t>Nom du diplôme</a:t>
                      </a:r>
                    </a:p>
                    <a:p>
                      <a:pPr algn="l"/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Décrivez ici les fonctions que vous avez occupé pour ce poste.</a:t>
                      </a:r>
                      <a:r>
                        <a:rPr lang="fr-FR" sz="1000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Décrivez également vos missions</a:t>
                      </a:r>
                      <a:r>
                        <a:rPr lang="fr-FR" sz="1000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et vos 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résultats</a:t>
                      </a:r>
                      <a:r>
                        <a:rPr lang="fr-FR" sz="1000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.</a:t>
                      </a:r>
                    </a:p>
                  </a:txBody>
                  <a:tcPr>
                    <a:lnL w="317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1" name="ZoneTexte 90"/>
          <p:cNvSpPr txBox="1"/>
          <p:nvPr/>
        </p:nvSpPr>
        <p:spPr>
          <a:xfrm>
            <a:off x="916755" y="7603890"/>
            <a:ext cx="6571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>
                    <a:lumMod val="50000"/>
                  </a:schemeClr>
                </a:solidFill>
              </a:rPr>
              <a:t>// Formation									// Hobbies</a:t>
            </a:r>
          </a:p>
        </p:txBody>
      </p:sp>
      <p:pic>
        <p:nvPicPr>
          <p:cNvPr id="92" name="Image 91" descr="Capture d’écran 2013-06-05 à 19.18.35.png"/>
          <p:cNvPicPr/>
          <p:nvPr/>
        </p:nvPicPr>
        <p:blipFill>
          <a:blip r:embed="rId7"/>
          <a:stretch>
            <a:fillRect/>
          </a:stretch>
        </p:blipFill>
        <p:spPr>
          <a:xfrm>
            <a:off x="440267" y="7609367"/>
            <a:ext cx="428625" cy="363855"/>
          </a:xfrm>
          <a:prstGeom prst="rect">
            <a:avLst/>
          </a:prstGeom>
        </p:spPr>
      </p:pic>
      <p:pic>
        <p:nvPicPr>
          <p:cNvPr id="93" name="Image 92" descr="Capture d’écran 2013-06-06 à 01.37.49.png"/>
          <p:cNvPicPr/>
          <p:nvPr/>
        </p:nvPicPr>
        <p:blipFill>
          <a:blip r:embed="rId8"/>
          <a:stretch>
            <a:fillRect/>
          </a:stretch>
        </p:blipFill>
        <p:spPr>
          <a:xfrm>
            <a:off x="5624112" y="7634707"/>
            <a:ext cx="360499" cy="336961"/>
          </a:xfrm>
          <a:prstGeom prst="rect">
            <a:avLst/>
          </a:prstGeom>
        </p:spPr>
      </p:pic>
      <p:cxnSp>
        <p:nvCxnSpPr>
          <p:cNvPr id="94" name="Connecteur droit 93"/>
          <p:cNvCxnSpPr/>
          <p:nvPr/>
        </p:nvCxnSpPr>
        <p:spPr>
          <a:xfrm>
            <a:off x="346075" y="7971668"/>
            <a:ext cx="6895996" cy="0"/>
          </a:xfrm>
          <a:prstGeom prst="line">
            <a:avLst/>
          </a:prstGeom>
          <a:ln w="3175" cmpd="sng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5" name="ZoneTexte 94"/>
          <p:cNvSpPr txBox="1"/>
          <p:nvPr/>
        </p:nvSpPr>
        <p:spPr>
          <a:xfrm>
            <a:off x="5324609" y="8110030"/>
            <a:ext cx="19174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Avenir Book"/>
                <a:cs typeface="Avenir Book"/>
              </a:rPr>
              <a:t>Décrivez vos centres d'intérêts ou autres informations qui vous semblent important de faire apparaître sur votre CV.</a:t>
            </a:r>
            <a:endParaRPr lang="fr-FR" sz="1000" dirty="0"/>
          </a:p>
        </p:txBody>
      </p:sp>
      <p:sp>
        <p:nvSpPr>
          <p:cNvPr id="99" name="Triangle isocèle 98"/>
          <p:cNvSpPr/>
          <p:nvPr/>
        </p:nvSpPr>
        <p:spPr>
          <a:xfrm rot="8080715">
            <a:off x="5852329" y="9577305"/>
            <a:ext cx="2564660" cy="1317714"/>
          </a:xfrm>
          <a:prstGeom prst="triangle">
            <a:avLst/>
          </a:prstGeom>
          <a:solidFill>
            <a:srgbClr val="6C4E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4425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645443-5F16-9244-A209-BAE520965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518" y="679622"/>
            <a:ext cx="6970308" cy="8868401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es-ES" b="1" dirty="0"/>
              <a:t>Cher </a:t>
            </a:r>
            <a:r>
              <a:rPr lang="es-ES" b="1" dirty="0" err="1"/>
              <a:t>candidat</a:t>
            </a:r>
            <a:r>
              <a:rPr lang="es-ES" b="1" dirty="0"/>
              <a:t>,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Merci d'avoir téléchargé ce modèle depuis notre site Web. Nous espérons que cela vous aidera à créer votre CV. Prenez le temps de rédiger votre CV avec soin, car il décrit votre parcours professionnel et votre personnalité.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N'oubliez pas qu'une bonne candidature est une candidature personnalisée ! Si vous avez besoin d'autres modèles de CV, n’hésitez pas à retourner sur notre site Web: </a:t>
            </a:r>
            <a:r>
              <a:rPr lang="fr-FR" dirty="0">
                <a:hlinkClick r:id="rId2"/>
              </a:rPr>
              <a:t>HTTPS://WWW.EXEMPLEDECV.COM</a:t>
            </a:r>
            <a:r>
              <a:rPr lang="fr-FR" dirty="0"/>
              <a:t> </a:t>
            </a:r>
          </a:p>
          <a:p>
            <a:pPr marL="0" indent="0">
              <a:buNone/>
            </a:pPr>
            <a:r>
              <a:rPr lang="fr-FR" dirty="0"/>
              <a:t>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/>
              <a:t>Copyright EXEMPLEDECV.COM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Les contenus publiés sur notre site (modèles de CV, modèles de lettres, articles, etc.) sont la propriété de </a:t>
            </a:r>
            <a:r>
              <a:rPr lang="fr-FR" dirty="0" err="1"/>
              <a:t>EXEMPLEDECV.com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>
                <a:solidFill>
                  <a:srgbClr val="00B050"/>
                </a:solidFill>
              </a:rPr>
              <a:t>O</a:t>
            </a:r>
            <a:r>
              <a:rPr lang="fr-FR" dirty="0"/>
              <a:t>     Leur utilisation est limitée à un usage strictement personnel.</a:t>
            </a:r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X</a:t>
            </a:r>
            <a:r>
              <a:rPr lang="fr-FR" dirty="0"/>
              <a:t> 	Il est interdit de les diffuser, de les publier ou de les redistribuer sans notre accord.</a:t>
            </a:r>
            <a:endParaRPr lang="es-ES" dirty="0"/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X</a:t>
            </a:r>
            <a:r>
              <a:rPr lang="fr-FR" dirty="0"/>
              <a:t>     Il est également interdit de donner accès au lien de téléchargement ou au lien d'édition.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Contenu présenté dans 180 pays devant un huissier de justice. Reproduction strictement interdite, même partielle. Limité à un usage strictement personnel.</a:t>
            </a:r>
          </a:p>
          <a:p>
            <a:pPr marL="0" indent="0">
              <a:buNone/>
            </a:pPr>
            <a:r>
              <a:rPr lang="fr-FR" dirty="0"/>
              <a:t>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>
                <a:solidFill>
                  <a:schemeClr val="bg1">
                    <a:lumMod val="65000"/>
                  </a:schemeClr>
                </a:solidFill>
              </a:rPr>
              <a:t>Les modèles disponibles sur notre site Web sont fournis «tels quels» et sans garantie.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1604323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544</Words>
  <Application>Microsoft Macintosh PowerPoint</Application>
  <PresentationFormat>Personnalisé</PresentationFormat>
  <Paragraphs>68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Avenir Book</vt:lpstr>
      <vt:lpstr>Calibri</vt:lpstr>
      <vt:lpstr>Thème Office</vt:lpstr>
      <vt:lpstr>Présentation PowerPoint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cv71</dc:title>
  <dc:subject/>
  <dc:creator>www.exempledecv.com</dc:creator>
  <cp:keywords/>
  <dc:description/>
  <cp:lastModifiedBy>Axel Maille</cp:lastModifiedBy>
  <cp:revision>32</cp:revision>
  <dcterms:created xsi:type="dcterms:W3CDTF">2014-12-01T20:31:38Z</dcterms:created>
  <dcterms:modified xsi:type="dcterms:W3CDTF">2025-01-22T22:25:20Z</dcterms:modified>
  <cp:category/>
</cp:coreProperties>
</file>