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CDFF"/>
    <a:srgbClr val="145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35"/>
    <p:restoredTop sz="94586"/>
  </p:normalViewPr>
  <p:slideViewPr>
    <p:cSldViewPr snapToGrid="0" snapToObjects="1">
      <p:cViewPr varScale="1">
        <p:scale>
          <a:sx n="89" d="100"/>
          <a:sy n="89" d="100"/>
        </p:scale>
        <p:origin x="24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Cliquez et modifiez le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2DC8CBE8-2899-7F4A-BFAD-84108FDF804A}"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137692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DC8CBE8-2899-7F4A-BFAD-84108FDF804A}"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25409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DC8CBE8-2899-7F4A-BFAD-84108FDF804A}"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141231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DC8CBE8-2899-7F4A-BFAD-84108FDF804A}"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76368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Cliquez et modifiez le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DC8CBE8-2899-7F4A-BFAD-84108FDF804A}"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193627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DC8CBE8-2899-7F4A-BFAD-84108FDF804A}" type="datetimeFigureOut">
              <a:rPr lang="fr-FR" smtClean="0"/>
              <a:t>18/12/2024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4991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Cliquez et modifiez le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DC8CBE8-2899-7F4A-BFAD-84108FDF804A}" type="datetimeFigureOut">
              <a:rPr lang="fr-FR" smtClean="0"/>
              <a:t>18/12/2024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141194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2DC8CBE8-2899-7F4A-BFAD-84108FDF804A}" type="datetimeFigureOut">
              <a:rPr lang="fr-FR" smtClean="0"/>
              <a:t>18/12/2024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82304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8CBE8-2899-7F4A-BFAD-84108FDF804A}" type="datetimeFigureOut">
              <a:rPr lang="fr-FR" smtClean="0"/>
              <a:t>18/12/2024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99270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Cliquez et modifiez le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C8CBE8-2899-7F4A-BFAD-84108FDF804A}" type="datetimeFigureOut">
              <a:rPr lang="fr-FR" smtClean="0"/>
              <a:t>18/12/2024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64270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Cliquez et modifiez le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C8CBE8-2899-7F4A-BFAD-84108FDF804A}" type="datetimeFigureOut">
              <a:rPr lang="fr-FR" smtClean="0"/>
              <a:t>18/12/2024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2914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C8CBE8-2899-7F4A-BFAD-84108FDF804A}" type="datetimeFigureOut">
              <a:rPr lang="fr-FR" smtClean="0"/>
              <a:t>18/12/2024</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8A1F29F-2DB9-C548-9350-5B8FB34B4BC0}" type="slidenum">
              <a:rPr lang="fr-FR" smtClean="0"/>
              <a:t>‹N°›</a:t>
            </a:fld>
            <a:endParaRPr lang="fr-FR"/>
          </a:p>
        </p:txBody>
      </p:sp>
    </p:spTree>
    <p:extLst>
      <p:ext uri="{BB962C8B-B14F-4D97-AF65-F5344CB8AC3E}">
        <p14:creationId xmlns:p14="http://schemas.microsoft.com/office/powerpoint/2010/main" val="102162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exempledecv.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1F145EDF-9F67-E74A-AE31-127D0A47FC1A}"/>
              </a:ext>
            </a:extLst>
          </p:cNvPr>
          <p:cNvPicPr>
            <a:picLocks noChangeAspect="1"/>
          </p:cNvPicPr>
          <p:nvPr/>
        </p:nvPicPr>
        <p:blipFill>
          <a:blip r:embed="rId2"/>
          <a:stretch>
            <a:fillRect/>
          </a:stretch>
        </p:blipFill>
        <p:spPr>
          <a:xfrm rot="16200000">
            <a:off x="2564673" y="490122"/>
            <a:ext cx="4793707" cy="3813464"/>
          </a:xfrm>
          <a:prstGeom prst="rect">
            <a:avLst/>
          </a:prstGeom>
        </p:spPr>
      </p:pic>
      <p:sp>
        <p:nvSpPr>
          <p:cNvPr id="42" name="ZoneTexte 41">
            <a:extLst>
              <a:ext uri="{FF2B5EF4-FFF2-40B4-BE49-F238E27FC236}">
                <a16:creationId xmlns:a16="http://schemas.microsoft.com/office/drawing/2014/main" id="{F9B5A3F7-3E09-3A45-8904-2D9CCE7791CF}"/>
              </a:ext>
            </a:extLst>
          </p:cNvPr>
          <p:cNvSpPr txBox="1"/>
          <p:nvPr/>
        </p:nvSpPr>
        <p:spPr>
          <a:xfrm>
            <a:off x="339563" y="112710"/>
            <a:ext cx="4717958" cy="830997"/>
          </a:xfrm>
          <a:prstGeom prst="rect">
            <a:avLst/>
          </a:prstGeom>
          <a:noFill/>
        </p:spPr>
        <p:txBody>
          <a:bodyPr wrap="none" rtlCol="0">
            <a:spAutoFit/>
          </a:bodyPr>
          <a:lstStyle/>
          <a:p>
            <a:r>
              <a:rPr lang="fr-FR" sz="4800" dirty="0">
                <a:solidFill>
                  <a:srgbClr val="58CDFF"/>
                </a:solidFill>
              </a:rPr>
              <a:t>Vincent</a:t>
            </a:r>
            <a:r>
              <a:rPr lang="fr-FR" sz="4800" dirty="0">
                <a:solidFill>
                  <a:srgbClr val="145D7E"/>
                </a:solidFill>
              </a:rPr>
              <a:t> LANGLOIS</a:t>
            </a:r>
          </a:p>
        </p:txBody>
      </p:sp>
      <p:sp>
        <p:nvSpPr>
          <p:cNvPr id="43" name="Rectangle 42">
            <a:extLst>
              <a:ext uri="{FF2B5EF4-FFF2-40B4-BE49-F238E27FC236}">
                <a16:creationId xmlns:a16="http://schemas.microsoft.com/office/drawing/2014/main" id="{9EF5FD89-F362-FE45-AAA8-83DB83AF31DF}"/>
              </a:ext>
            </a:extLst>
          </p:cNvPr>
          <p:cNvSpPr/>
          <p:nvPr/>
        </p:nvSpPr>
        <p:spPr>
          <a:xfrm>
            <a:off x="340999" y="1431867"/>
            <a:ext cx="2786666" cy="1446550"/>
          </a:xfrm>
          <a:prstGeom prst="rect">
            <a:avLst/>
          </a:prstGeom>
        </p:spPr>
        <p:txBody>
          <a:bodyPr wrap="square">
            <a:spAutoFit/>
          </a:bodyPr>
          <a:lstStyle/>
          <a:p>
            <a:pPr defTabSz="685800">
              <a:defRPr/>
            </a:pPr>
            <a:r>
              <a:rPr lang="fr-FR" sz="1100" dirty="0">
                <a:solidFill>
                  <a:schemeClr val="tx1">
                    <a:lumMod val="65000"/>
                    <a:lumOff val="35000"/>
                  </a:schemeClr>
                </a:solidFill>
              </a:rPr>
              <a:t>Décrivez en quelques lignes vos compétences clés pour le poste et vos objectifs de carrière. Vous pouvez les mettre en forme à l’aide de puces ou les laisser sous forme de texte plein.  Cet espace peut servir de début d’introduction à votre lettre de motivation soyez précis, imaginatif et mettez en valeur votre potentiel professionnel.</a:t>
            </a:r>
          </a:p>
        </p:txBody>
      </p:sp>
      <p:sp>
        <p:nvSpPr>
          <p:cNvPr id="44" name="Rectangle 43">
            <a:extLst>
              <a:ext uri="{FF2B5EF4-FFF2-40B4-BE49-F238E27FC236}">
                <a16:creationId xmlns:a16="http://schemas.microsoft.com/office/drawing/2014/main" id="{AA60CA8D-AB26-E54B-8FCC-2D9E6D6A1FCA}"/>
              </a:ext>
            </a:extLst>
          </p:cNvPr>
          <p:cNvSpPr/>
          <p:nvPr/>
        </p:nvSpPr>
        <p:spPr>
          <a:xfrm>
            <a:off x="340998" y="1062535"/>
            <a:ext cx="1438407" cy="369332"/>
          </a:xfrm>
          <a:prstGeom prst="rect">
            <a:avLst/>
          </a:prstGeom>
        </p:spPr>
        <p:txBody>
          <a:bodyPr wrap="none">
            <a:spAutoFit/>
          </a:bodyPr>
          <a:lstStyle/>
          <a:p>
            <a:pPr algn="r"/>
            <a:r>
              <a:rPr lang="fr-FR" dirty="0">
                <a:solidFill>
                  <a:srgbClr val="58CDFF"/>
                </a:solidFill>
                <a:ea typeface="Times New Roman" charset="0"/>
                <a:cs typeface="Times New Roman" charset="0"/>
              </a:rPr>
              <a:t>Mes</a:t>
            </a:r>
            <a:r>
              <a:rPr lang="fr-FR" dirty="0">
                <a:ea typeface="Times New Roman" charset="0"/>
                <a:cs typeface="Times New Roman" charset="0"/>
              </a:rPr>
              <a:t> objectifs</a:t>
            </a:r>
          </a:p>
        </p:txBody>
      </p:sp>
      <p:sp>
        <p:nvSpPr>
          <p:cNvPr id="45" name="ZoneTexte 9">
            <a:extLst>
              <a:ext uri="{FF2B5EF4-FFF2-40B4-BE49-F238E27FC236}">
                <a16:creationId xmlns:a16="http://schemas.microsoft.com/office/drawing/2014/main" id="{80603C74-CCB4-A548-A6C9-ACA6B8589941}"/>
              </a:ext>
            </a:extLst>
          </p:cNvPr>
          <p:cNvSpPr txBox="1"/>
          <p:nvPr/>
        </p:nvSpPr>
        <p:spPr>
          <a:xfrm>
            <a:off x="349822" y="3432415"/>
            <a:ext cx="2777843" cy="4832092"/>
          </a:xfrm>
          <a:prstGeom prst="rect">
            <a:avLst/>
          </a:prstGeom>
          <a:noFill/>
        </p:spPr>
        <p:txBody>
          <a:bodyPr wrap="square" rtlCol="0">
            <a:spAutoFit/>
          </a:bodyPr>
          <a:lstStyle/>
          <a:p>
            <a:pPr defTabSz="685800">
              <a:defRPr/>
            </a:pP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br>
              <a:rPr lang="fr-FR" sz="1100" dirty="0">
                <a:solidFill>
                  <a:schemeClr val="tx1">
                    <a:lumMod val="65000"/>
                    <a:lumOff val="35000"/>
                  </a:schemeClr>
                </a:solidFill>
              </a:rPr>
            </a:br>
            <a:endParaRPr lang="fr-FR" sz="1100" dirty="0">
              <a:solidFill>
                <a:schemeClr val="tx1">
                  <a:lumMod val="65000"/>
                  <a:lumOff val="35000"/>
                </a:schemeClr>
              </a:solidFill>
            </a:endParaRPr>
          </a:p>
          <a:p>
            <a:pPr defTabSz="685800">
              <a:defRPr/>
            </a:pP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p>
          <a:p>
            <a:pPr defTabSz="685800">
              <a:defRPr/>
            </a:pPr>
            <a:br>
              <a:rPr lang="fr-FR" sz="1100" dirty="0">
                <a:solidFill>
                  <a:schemeClr val="tx1">
                    <a:lumMod val="65000"/>
                    <a:lumOff val="35000"/>
                  </a:schemeClr>
                </a:solidFill>
              </a:rPr>
            </a:b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p>
          <a:p>
            <a:pPr defTabSz="685800">
              <a:defRPr/>
            </a:pPr>
            <a:endParaRPr lang="fr-FR" sz="1100" dirty="0">
              <a:solidFill>
                <a:schemeClr val="tx1">
                  <a:lumMod val="65000"/>
                  <a:lumOff val="35000"/>
                </a:schemeClr>
              </a:solidFill>
            </a:endParaRPr>
          </a:p>
          <a:p>
            <a:pPr defTabSz="685800">
              <a:defRPr/>
            </a:pPr>
            <a:endParaRPr lang="fr-FR" sz="1100" dirty="0">
              <a:solidFill>
                <a:schemeClr val="tx1">
                  <a:lumMod val="65000"/>
                  <a:lumOff val="35000"/>
                </a:schemeClr>
              </a:solidFill>
            </a:endParaRPr>
          </a:p>
        </p:txBody>
      </p:sp>
      <p:sp>
        <p:nvSpPr>
          <p:cNvPr id="46" name="Rectangle 45">
            <a:extLst>
              <a:ext uri="{FF2B5EF4-FFF2-40B4-BE49-F238E27FC236}">
                <a16:creationId xmlns:a16="http://schemas.microsoft.com/office/drawing/2014/main" id="{A580D319-8245-C249-95EE-0E946567DD97}"/>
              </a:ext>
            </a:extLst>
          </p:cNvPr>
          <p:cNvSpPr/>
          <p:nvPr/>
        </p:nvSpPr>
        <p:spPr>
          <a:xfrm>
            <a:off x="339563" y="3063083"/>
            <a:ext cx="2704972" cy="369332"/>
          </a:xfrm>
          <a:prstGeom prst="rect">
            <a:avLst/>
          </a:prstGeom>
        </p:spPr>
        <p:txBody>
          <a:bodyPr wrap="none">
            <a:spAutoFit/>
          </a:bodyPr>
          <a:lstStyle/>
          <a:p>
            <a:pPr algn="r"/>
            <a:r>
              <a:rPr lang="fr-FR" dirty="0">
                <a:solidFill>
                  <a:srgbClr val="58CDFF"/>
                </a:solidFill>
                <a:ea typeface="Times New Roman" charset="0"/>
                <a:cs typeface="Times New Roman" charset="0"/>
              </a:rPr>
              <a:t>Expérience</a:t>
            </a:r>
            <a:r>
              <a:rPr lang="fr-FR" dirty="0">
                <a:ea typeface="Times New Roman" charset="0"/>
                <a:cs typeface="Times New Roman" charset="0"/>
              </a:rPr>
              <a:t> professionnelle</a:t>
            </a:r>
          </a:p>
        </p:txBody>
      </p:sp>
      <p:sp>
        <p:nvSpPr>
          <p:cNvPr id="47" name="ZoneTexte 9">
            <a:extLst>
              <a:ext uri="{FF2B5EF4-FFF2-40B4-BE49-F238E27FC236}">
                <a16:creationId xmlns:a16="http://schemas.microsoft.com/office/drawing/2014/main" id="{A60546D9-C8A3-6247-BC3C-7C322755F5B3}"/>
              </a:ext>
            </a:extLst>
          </p:cNvPr>
          <p:cNvSpPr txBox="1"/>
          <p:nvPr/>
        </p:nvSpPr>
        <p:spPr>
          <a:xfrm>
            <a:off x="339563" y="8633839"/>
            <a:ext cx="2704972" cy="938719"/>
          </a:xfrm>
          <a:prstGeom prst="rect">
            <a:avLst/>
          </a:prstGeom>
          <a:noFill/>
        </p:spPr>
        <p:txBody>
          <a:bodyPr wrap="square" rtlCol="0">
            <a:spAutoFit/>
          </a:bodyPr>
          <a:lstStyle/>
          <a:p>
            <a:r>
              <a:rPr lang="fr-FR" sz="1100" dirty="0">
                <a:solidFill>
                  <a:schemeClr val="tx1">
                    <a:lumMod val="65000"/>
                    <a:lumOff val="35000"/>
                  </a:schemeClr>
                </a:solidFill>
                <a:ea typeface="Times New Roman" charset="0"/>
                <a:cs typeface="Times New Roman" charset="0"/>
              </a:rPr>
              <a:t>Tel :  01 02 03 04 05</a:t>
            </a:r>
          </a:p>
          <a:p>
            <a:r>
              <a:rPr lang="fr-FR" sz="1100" dirty="0">
                <a:solidFill>
                  <a:schemeClr val="tx1">
                    <a:lumMod val="65000"/>
                    <a:lumOff val="35000"/>
                  </a:schemeClr>
                </a:solidFill>
                <a:ea typeface="Times New Roman" charset="0"/>
                <a:cs typeface="Times New Roman" charset="0"/>
              </a:rPr>
              <a:t>Mob : 06 01 02 03 04</a:t>
            </a:r>
          </a:p>
          <a:p>
            <a:r>
              <a:rPr lang="fr-FR" sz="1100" dirty="0">
                <a:solidFill>
                  <a:schemeClr val="tx1">
                    <a:lumMod val="65000"/>
                    <a:lumOff val="35000"/>
                  </a:schemeClr>
                </a:solidFill>
                <a:ea typeface="Times New Roman" charset="0"/>
                <a:cs typeface="Times New Roman" charset="0"/>
              </a:rPr>
              <a:t>Mail: </a:t>
            </a:r>
            <a:r>
              <a:rPr lang="fr-FR" sz="1100" dirty="0" err="1">
                <a:solidFill>
                  <a:schemeClr val="tx1">
                    <a:lumMod val="65000"/>
                    <a:lumOff val="35000"/>
                  </a:schemeClr>
                </a:solidFill>
                <a:ea typeface="Times New Roman" charset="0"/>
                <a:cs typeface="Times New Roman" charset="0"/>
              </a:rPr>
              <a:t>mail@mail.com</a:t>
            </a:r>
            <a:endParaRPr lang="fr-FR" sz="1100" dirty="0">
              <a:solidFill>
                <a:schemeClr val="tx1">
                  <a:lumMod val="65000"/>
                  <a:lumOff val="35000"/>
                </a:schemeClr>
              </a:solidFill>
              <a:ea typeface="Times New Roman" charset="0"/>
              <a:cs typeface="Times New Roman" charset="0"/>
            </a:endParaRPr>
          </a:p>
          <a:p>
            <a:r>
              <a:rPr lang="fr-FR" sz="1100" dirty="0">
                <a:solidFill>
                  <a:schemeClr val="tx1">
                    <a:lumMod val="65000"/>
                    <a:lumOff val="35000"/>
                  </a:schemeClr>
                </a:solidFill>
                <a:ea typeface="Times New Roman" charset="0"/>
                <a:cs typeface="Times New Roman" charset="0"/>
              </a:rPr>
              <a:t>Adresse : 17 rue de la Réussite </a:t>
            </a:r>
            <a:br>
              <a:rPr lang="fr-FR" sz="1100" dirty="0">
                <a:solidFill>
                  <a:schemeClr val="tx1">
                    <a:lumMod val="65000"/>
                    <a:lumOff val="35000"/>
                  </a:schemeClr>
                </a:solidFill>
                <a:ea typeface="Times New Roman" charset="0"/>
                <a:cs typeface="Times New Roman" charset="0"/>
              </a:rPr>
            </a:br>
            <a:r>
              <a:rPr lang="fr-FR" sz="1100" dirty="0">
                <a:solidFill>
                  <a:schemeClr val="tx1">
                    <a:lumMod val="65000"/>
                    <a:lumOff val="35000"/>
                  </a:schemeClr>
                </a:solidFill>
                <a:ea typeface="Times New Roman" charset="0"/>
                <a:cs typeface="Times New Roman" charset="0"/>
              </a:rPr>
              <a:t>75012 Paris</a:t>
            </a:r>
          </a:p>
        </p:txBody>
      </p:sp>
      <p:sp>
        <p:nvSpPr>
          <p:cNvPr id="48" name="Rectangle 47">
            <a:extLst>
              <a:ext uri="{FF2B5EF4-FFF2-40B4-BE49-F238E27FC236}">
                <a16:creationId xmlns:a16="http://schemas.microsoft.com/office/drawing/2014/main" id="{45D7DF4E-F566-B44D-A65F-942D6B6039AC}"/>
              </a:ext>
            </a:extLst>
          </p:cNvPr>
          <p:cNvSpPr/>
          <p:nvPr/>
        </p:nvSpPr>
        <p:spPr>
          <a:xfrm>
            <a:off x="330477" y="8264507"/>
            <a:ext cx="1426544" cy="369332"/>
          </a:xfrm>
          <a:prstGeom prst="rect">
            <a:avLst/>
          </a:prstGeom>
        </p:spPr>
        <p:txBody>
          <a:bodyPr wrap="none">
            <a:spAutoFit/>
          </a:bodyPr>
          <a:lstStyle/>
          <a:p>
            <a:pPr algn="r"/>
            <a:r>
              <a:rPr lang="fr-FR" dirty="0">
                <a:solidFill>
                  <a:srgbClr val="58CDFF"/>
                </a:solidFill>
                <a:ea typeface="Times New Roman" charset="0"/>
                <a:cs typeface="Times New Roman" charset="0"/>
              </a:rPr>
              <a:t>Mes</a:t>
            </a:r>
            <a:r>
              <a:rPr lang="fr-FR" dirty="0">
                <a:ea typeface="Times New Roman" charset="0"/>
                <a:cs typeface="Times New Roman" charset="0"/>
              </a:rPr>
              <a:t> contacts</a:t>
            </a:r>
          </a:p>
        </p:txBody>
      </p:sp>
      <p:sp>
        <p:nvSpPr>
          <p:cNvPr id="49" name="ZoneTexte 9">
            <a:extLst>
              <a:ext uri="{FF2B5EF4-FFF2-40B4-BE49-F238E27FC236}">
                <a16:creationId xmlns:a16="http://schemas.microsoft.com/office/drawing/2014/main" id="{50CA48E2-5494-1B48-9956-C272CD0AE5F1}"/>
              </a:ext>
            </a:extLst>
          </p:cNvPr>
          <p:cNvSpPr txBox="1"/>
          <p:nvPr/>
        </p:nvSpPr>
        <p:spPr>
          <a:xfrm>
            <a:off x="3354850" y="8064143"/>
            <a:ext cx="3285556" cy="1615827"/>
          </a:xfrm>
          <a:prstGeom prst="rect">
            <a:avLst/>
          </a:prstGeom>
          <a:noFill/>
        </p:spPr>
        <p:txBody>
          <a:bodyPr wrap="square" rtlCol="0">
            <a:spAutoFit/>
          </a:bodyPr>
          <a:lstStyle/>
          <a:p>
            <a:pPr defTabSz="685800">
              <a:defRPr/>
            </a:pPr>
            <a:r>
              <a:rPr lang="fr-FR" sz="1100" b="1" dirty="0">
                <a:solidFill>
                  <a:schemeClr val="tx1">
                    <a:lumMod val="65000"/>
                    <a:lumOff val="35000"/>
                  </a:schemeClr>
                </a:solidFill>
              </a:rPr>
              <a:t>2012 - Titre du diplôme – Nom de l’université / école</a:t>
            </a:r>
          </a:p>
          <a:p>
            <a:pPr defTabSz="685800">
              <a:defRPr/>
            </a:pPr>
            <a:r>
              <a:rPr lang="fr-FR" sz="1100" dirty="0">
                <a:solidFill>
                  <a:schemeClr val="tx1">
                    <a:lumMod val="65000"/>
                    <a:lumOff val="35000"/>
                  </a:schemeClr>
                </a:solidFill>
              </a:rPr>
              <a:t>Décrivez en une ligne les objectifs et les spécialités de cette formation. Inscrivez votre mention si vous en avez eu une.</a:t>
            </a:r>
          </a:p>
          <a:p>
            <a:pPr defTabSz="685800">
              <a:defRPr/>
            </a:pPr>
            <a:br>
              <a:rPr lang="fr-FR" sz="1100" b="1" dirty="0">
                <a:solidFill>
                  <a:schemeClr val="tx1">
                    <a:lumMod val="65000"/>
                    <a:lumOff val="35000"/>
                  </a:schemeClr>
                </a:solidFill>
              </a:rPr>
            </a:br>
            <a:r>
              <a:rPr lang="fr-FR" sz="1100" b="1" dirty="0">
                <a:solidFill>
                  <a:schemeClr val="tx1">
                    <a:lumMod val="65000"/>
                    <a:lumOff val="35000"/>
                  </a:schemeClr>
                </a:solidFill>
              </a:rPr>
              <a:t>2012 - Titre du diplôme – Nom de l’université / école</a:t>
            </a:r>
          </a:p>
          <a:p>
            <a:pPr defTabSz="685800">
              <a:defRPr/>
            </a:pPr>
            <a:r>
              <a:rPr lang="fr-FR" sz="1100" dirty="0">
                <a:solidFill>
                  <a:schemeClr val="tx1">
                    <a:lumMod val="65000"/>
                    <a:lumOff val="35000"/>
                  </a:schemeClr>
                </a:solidFill>
              </a:rPr>
              <a:t>Décrivez en une ligne les objectifs et les spécialités de cette formation. Inscrivez votre mention si vous en avez eu une.</a:t>
            </a:r>
          </a:p>
        </p:txBody>
      </p:sp>
      <p:sp>
        <p:nvSpPr>
          <p:cNvPr id="50" name="Rectangle 49">
            <a:extLst>
              <a:ext uri="{FF2B5EF4-FFF2-40B4-BE49-F238E27FC236}">
                <a16:creationId xmlns:a16="http://schemas.microsoft.com/office/drawing/2014/main" id="{5FB115AC-64A9-D64E-B274-8E4557139977}"/>
              </a:ext>
            </a:extLst>
          </p:cNvPr>
          <p:cNvSpPr/>
          <p:nvPr/>
        </p:nvSpPr>
        <p:spPr>
          <a:xfrm>
            <a:off x="3345258" y="7694811"/>
            <a:ext cx="2927661" cy="369332"/>
          </a:xfrm>
          <a:prstGeom prst="rect">
            <a:avLst/>
          </a:prstGeom>
        </p:spPr>
        <p:txBody>
          <a:bodyPr wrap="none">
            <a:spAutoFit/>
          </a:bodyPr>
          <a:lstStyle/>
          <a:p>
            <a:pPr algn="r"/>
            <a:r>
              <a:rPr lang="fr-FR" dirty="0">
                <a:solidFill>
                  <a:srgbClr val="58CDFF"/>
                </a:solidFill>
                <a:ea typeface="Times New Roman" charset="0"/>
                <a:cs typeface="Times New Roman" charset="0"/>
              </a:rPr>
              <a:t>Formation</a:t>
            </a:r>
            <a:r>
              <a:rPr lang="fr-FR" dirty="0">
                <a:ea typeface="Times New Roman" charset="0"/>
                <a:cs typeface="Times New Roman" charset="0"/>
              </a:rPr>
              <a:t> / Parcours scolaire</a:t>
            </a:r>
          </a:p>
        </p:txBody>
      </p:sp>
      <p:sp>
        <p:nvSpPr>
          <p:cNvPr id="51" name="object 115">
            <a:extLst>
              <a:ext uri="{FF2B5EF4-FFF2-40B4-BE49-F238E27FC236}">
                <a16:creationId xmlns:a16="http://schemas.microsoft.com/office/drawing/2014/main" id="{2AEBE4E2-76F0-6441-9625-3466EB5141AB}"/>
              </a:ext>
            </a:extLst>
          </p:cNvPr>
          <p:cNvSpPr txBox="1"/>
          <p:nvPr/>
        </p:nvSpPr>
        <p:spPr>
          <a:xfrm>
            <a:off x="5336837" y="4634397"/>
            <a:ext cx="1185859" cy="215444"/>
          </a:xfrm>
          <a:prstGeom prst="rect">
            <a:avLst/>
          </a:prstGeom>
        </p:spPr>
        <p:txBody>
          <a:bodyPr vert="horz" wrap="square" lIns="0" tIns="0" rIns="0" bIns="0" rtlCol="0">
            <a:spAutoFit/>
          </a:bodyPr>
          <a:lstStyle/>
          <a:p>
            <a:pPr marL="12699"/>
            <a:r>
              <a:rPr lang="fr-FR" sz="1400" b="1" dirty="0">
                <a:solidFill>
                  <a:srgbClr val="145D7E"/>
                </a:solidFill>
                <a:cs typeface="Proxima Nova Rg"/>
              </a:rPr>
              <a:t>PERSONNALITE</a:t>
            </a:r>
            <a:endParaRPr sz="1400" dirty="0">
              <a:solidFill>
                <a:srgbClr val="145D7E"/>
              </a:solidFill>
              <a:cs typeface="Proxima Nova Rg"/>
            </a:endParaRPr>
          </a:p>
        </p:txBody>
      </p:sp>
      <p:cxnSp>
        <p:nvCxnSpPr>
          <p:cNvPr id="52" name="Connecteur droit 51">
            <a:extLst>
              <a:ext uri="{FF2B5EF4-FFF2-40B4-BE49-F238E27FC236}">
                <a16:creationId xmlns:a16="http://schemas.microsoft.com/office/drawing/2014/main" id="{29725573-738E-644D-BBA2-2263A5BF08DF}"/>
              </a:ext>
            </a:extLst>
          </p:cNvPr>
          <p:cNvCxnSpPr/>
          <p:nvPr/>
        </p:nvCxnSpPr>
        <p:spPr>
          <a:xfrm>
            <a:off x="4451256" y="4948386"/>
            <a:ext cx="2004397" cy="0"/>
          </a:xfrm>
          <a:prstGeom prst="line">
            <a:avLst/>
          </a:prstGeom>
          <a:ln w="28575">
            <a:solidFill>
              <a:srgbClr val="284296"/>
            </a:solidFill>
            <a:prstDash val="sysDot"/>
          </a:ln>
        </p:spPr>
        <p:style>
          <a:lnRef idx="1">
            <a:schemeClr val="accent1"/>
          </a:lnRef>
          <a:fillRef idx="0">
            <a:schemeClr val="accent1"/>
          </a:fillRef>
          <a:effectRef idx="0">
            <a:schemeClr val="accent1"/>
          </a:effectRef>
          <a:fontRef idx="minor">
            <a:schemeClr val="tx1"/>
          </a:fontRef>
        </p:style>
      </p:cxnSp>
      <p:sp>
        <p:nvSpPr>
          <p:cNvPr id="53" name="object 47">
            <a:extLst>
              <a:ext uri="{FF2B5EF4-FFF2-40B4-BE49-F238E27FC236}">
                <a16:creationId xmlns:a16="http://schemas.microsoft.com/office/drawing/2014/main" id="{8311A480-4001-4B43-B460-493C339F6A06}"/>
              </a:ext>
            </a:extLst>
          </p:cNvPr>
          <p:cNvSpPr txBox="1"/>
          <p:nvPr/>
        </p:nvSpPr>
        <p:spPr>
          <a:xfrm>
            <a:off x="4428515" y="5146858"/>
            <a:ext cx="693102" cy="153888"/>
          </a:xfrm>
          <a:prstGeom prst="rect">
            <a:avLst/>
          </a:prstGeom>
        </p:spPr>
        <p:txBody>
          <a:bodyPr vert="horz" wrap="square" lIns="0" tIns="0" rIns="0" bIns="0" rtlCol="0">
            <a:spAutoFit/>
          </a:bodyPr>
          <a:lstStyle/>
          <a:p>
            <a:pPr marL="12699" algn="r"/>
            <a:r>
              <a:rPr lang="fr-FR" sz="1000" b="1">
                <a:solidFill>
                  <a:srgbClr val="231F20"/>
                </a:solidFill>
                <a:cs typeface="Proxima Nova Rg"/>
              </a:rPr>
              <a:t>ORGANISE</a:t>
            </a:r>
            <a:endParaRPr sz="1000" dirty="0">
              <a:cs typeface="Proxima Nova Rg"/>
            </a:endParaRPr>
          </a:p>
        </p:txBody>
      </p:sp>
      <p:sp>
        <p:nvSpPr>
          <p:cNvPr id="54" name="object 48">
            <a:extLst>
              <a:ext uri="{FF2B5EF4-FFF2-40B4-BE49-F238E27FC236}">
                <a16:creationId xmlns:a16="http://schemas.microsoft.com/office/drawing/2014/main" id="{0DF9B69B-CCC5-9045-855D-796B9840713A}"/>
              </a:ext>
            </a:extLst>
          </p:cNvPr>
          <p:cNvSpPr txBox="1"/>
          <p:nvPr/>
        </p:nvSpPr>
        <p:spPr>
          <a:xfrm>
            <a:off x="4538806" y="5426216"/>
            <a:ext cx="606301" cy="153888"/>
          </a:xfrm>
          <a:prstGeom prst="rect">
            <a:avLst/>
          </a:prstGeom>
        </p:spPr>
        <p:txBody>
          <a:bodyPr vert="horz" wrap="square" lIns="0" tIns="0" rIns="0" bIns="0" rtlCol="0">
            <a:spAutoFit/>
          </a:bodyPr>
          <a:lstStyle/>
          <a:p>
            <a:pPr marL="12699" algn="r"/>
            <a:r>
              <a:rPr lang="fr-FR" sz="1000" b="1" dirty="0">
                <a:solidFill>
                  <a:srgbClr val="231F20"/>
                </a:solidFill>
                <a:cs typeface="Proxima Nova Rg"/>
              </a:rPr>
              <a:t>CRÉATIF</a:t>
            </a:r>
            <a:endParaRPr sz="1000" dirty="0">
              <a:cs typeface="Proxima Nova Rg"/>
            </a:endParaRPr>
          </a:p>
        </p:txBody>
      </p:sp>
      <p:sp>
        <p:nvSpPr>
          <p:cNvPr id="55" name="object 59">
            <a:extLst>
              <a:ext uri="{FF2B5EF4-FFF2-40B4-BE49-F238E27FC236}">
                <a16:creationId xmlns:a16="http://schemas.microsoft.com/office/drawing/2014/main" id="{DA98B2CE-366F-7D4E-9079-5C60E34B6607}"/>
              </a:ext>
            </a:extLst>
          </p:cNvPr>
          <p:cNvSpPr txBox="1"/>
          <p:nvPr/>
        </p:nvSpPr>
        <p:spPr>
          <a:xfrm>
            <a:off x="4581047" y="5698017"/>
            <a:ext cx="557830" cy="153888"/>
          </a:xfrm>
          <a:prstGeom prst="rect">
            <a:avLst/>
          </a:prstGeom>
        </p:spPr>
        <p:txBody>
          <a:bodyPr vert="horz" wrap="square" lIns="0" tIns="0" rIns="0" bIns="0" rtlCol="0">
            <a:spAutoFit/>
          </a:bodyPr>
          <a:lstStyle/>
          <a:p>
            <a:pPr marL="12699" algn="r"/>
            <a:r>
              <a:rPr lang="fr-FR" sz="1000" b="1">
                <a:solidFill>
                  <a:srgbClr val="231F20"/>
                </a:solidFill>
                <a:cs typeface="Proxima Nova Rg"/>
              </a:rPr>
              <a:t>LEADER</a:t>
            </a:r>
            <a:endParaRPr sz="1000" dirty="0">
              <a:cs typeface="Proxima Nova Rg"/>
            </a:endParaRPr>
          </a:p>
        </p:txBody>
      </p:sp>
      <p:sp>
        <p:nvSpPr>
          <p:cNvPr id="56" name="object 115">
            <a:extLst>
              <a:ext uri="{FF2B5EF4-FFF2-40B4-BE49-F238E27FC236}">
                <a16:creationId xmlns:a16="http://schemas.microsoft.com/office/drawing/2014/main" id="{36629329-FA9A-E646-B213-68B6D9DED8F4}"/>
              </a:ext>
            </a:extLst>
          </p:cNvPr>
          <p:cNvSpPr txBox="1"/>
          <p:nvPr/>
        </p:nvSpPr>
        <p:spPr>
          <a:xfrm>
            <a:off x="5196899" y="6243975"/>
            <a:ext cx="1185859" cy="215444"/>
          </a:xfrm>
          <a:prstGeom prst="rect">
            <a:avLst/>
          </a:prstGeom>
        </p:spPr>
        <p:txBody>
          <a:bodyPr vert="horz" wrap="square" lIns="0" tIns="0" rIns="0" bIns="0" rtlCol="0">
            <a:spAutoFit/>
          </a:bodyPr>
          <a:lstStyle/>
          <a:p>
            <a:pPr marL="12699" algn="r"/>
            <a:r>
              <a:rPr lang="fr-FR" sz="1400" b="1" dirty="0">
                <a:solidFill>
                  <a:srgbClr val="145D7E"/>
                </a:solidFill>
                <a:cs typeface="Proxima Nova Rg"/>
              </a:rPr>
              <a:t>ANGLAIS</a:t>
            </a:r>
            <a:endParaRPr sz="1400" dirty="0">
              <a:solidFill>
                <a:srgbClr val="145D7E"/>
              </a:solidFill>
              <a:cs typeface="Proxima Nova Rg"/>
            </a:endParaRPr>
          </a:p>
        </p:txBody>
      </p:sp>
      <p:cxnSp>
        <p:nvCxnSpPr>
          <p:cNvPr id="57" name="Connecteur droit 56">
            <a:extLst>
              <a:ext uri="{FF2B5EF4-FFF2-40B4-BE49-F238E27FC236}">
                <a16:creationId xmlns:a16="http://schemas.microsoft.com/office/drawing/2014/main" id="{DD2B1B8D-DDE1-5346-BDA1-01B8C1DB16CB}"/>
              </a:ext>
            </a:extLst>
          </p:cNvPr>
          <p:cNvCxnSpPr/>
          <p:nvPr/>
        </p:nvCxnSpPr>
        <p:spPr>
          <a:xfrm>
            <a:off x="4415536" y="6541340"/>
            <a:ext cx="2004397" cy="0"/>
          </a:xfrm>
          <a:prstGeom prst="line">
            <a:avLst/>
          </a:prstGeom>
          <a:ln w="28575">
            <a:solidFill>
              <a:srgbClr val="284296"/>
            </a:solidFill>
            <a:prstDash val="sysDot"/>
          </a:ln>
        </p:spPr>
        <p:style>
          <a:lnRef idx="1">
            <a:schemeClr val="accent1"/>
          </a:lnRef>
          <a:fillRef idx="0">
            <a:schemeClr val="accent1"/>
          </a:fillRef>
          <a:effectRef idx="0">
            <a:schemeClr val="accent1"/>
          </a:effectRef>
          <a:fontRef idx="minor">
            <a:schemeClr val="tx1"/>
          </a:fontRef>
        </p:style>
      </p:cxnSp>
      <p:sp>
        <p:nvSpPr>
          <p:cNvPr id="58" name="object 47">
            <a:extLst>
              <a:ext uri="{FF2B5EF4-FFF2-40B4-BE49-F238E27FC236}">
                <a16:creationId xmlns:a16="http://schemas.microsoft.com/office/drawing/2014/main" id="{E557D41C-7AAC-BB4E-B452-5DDD90633107}"/>
              </a:ext>
            </a:extLst>
          </p:cNvPr>
          <p:cNvSpPr txBox="1"/>
          <p:nvPr/>
        </p:nvSpPr>
        <p:spPr>
          <a:xfrm>
            <a:off x="4392795" y="6739812"/>
            <a:ext cx="693102" cy="153888"/>
          </a:xfrm>
          <a:prstGeom prst="rect">
            <a:avLst/>
          </a:prstGeom>
        </p:spPr>
        <p:txBody>
          <a:bodyPr vert="horz" wrap="square" lIns="0" tIns="0" rIns="0" bIns="0" rtlCol="0">
            <a:spAutoFit/>
          </a:bodyPr>
          <a:lstStyle/>
          <a:p>
            <a:pPr marL="12699" algn="r"/>
            <a:r>
              <a:rPr lang="fr-FR" sz="1000" b="1" dirty="0">
                <a:solidFill>
                  <a:srgbClr val="231F20"/>
                </a:solidFill>
                <a:cs typeface="Proxima Nova Rg"/>
              </a:rPr>
              <a:t>ALLEMAND</a:t>
            </a:r>
            <a:endParaRPr sz="1000" dirty="0">
              <a:cs typeface="Proxima Nova Rg"/>
            </a:endParaRPr>
          </a:p>
        </p:txBody>
      </p:sp>
      <p:sp>
        <p:nvSpPr>
          <p:cNvPr id="59" name="object 48">
            <a:extLst>
              <a:ext uri="{FF2B5EF4-FFF2-40B4-BE49-F238E27FC236}">
                <a16:creationId xmlns:a16="http://schemas.microsoft.com/office/drawing/2014/main" id="{FF9B9E9E-1BE1-CF4A-A818-DEEC6B79589A}"/>
              </a:ext>
            </a:extLst>
          </p:cNvPr>
          <p:cNvSpPr txBox="1"/>
          <p:nvPr/>
        </p:nvSpPr>
        <p:spPr>
          <a:xfrm>
            <a:off x="4503086" y="7019170"/>
            <a:ext cx="606301" cy="153888"/>
          </a:xfrm>
          <a:prstGeom prst="rect">
            <a:avLst/>
          </a:prstGeom>
        </p:spPr>
        <p:txBody>
          <a:bodyPr vert="horz" wrap="square" lIns="0" tIns="0" rIns="0" bIns="0" rtlCol="0">
            <a:spAutoFit/>
          </a:bodyPr>
          <a:lstStyle/>
          <a:p>
            <a:pPr marL="12699" algn="r"/>
            <a:r>
              <a:rPr lang="fr-FR" sz="1000" b="1" dirty="0">
                <a:solidFill>
                  <a:srgbClr val="231F20"/>
                </a:solidFill>
                <a:cs typeface="Proxima Nova Rg"/>
              </a:rPr>
              <a:t>ANGLAIS</a:t>
            </a:r>
            <a:endParaRPr sz="1000" dirty="0">
              <a:cs typeface="Proxima Nova Rg"/>
            </a:endParaRPr>
          </a:p>
        </p:txBody>
      </p:sp>
      <p:sp>
        <p:nvSpPr>
          <p:cNvPr id="60" name="object 59">
            <a:extLst>
              <a:ext uri="{FF2B5EF4-FFF2-40B4-BE49-F238E27FC236}">
                <a16:creationId xmlns:a16="http://schemas.microsoft.com/office/drawing/2014/main" id="{28E13CE3-0B12-B949-AA34-6852A9F3303D}"/>
              </a:ext>
            </a:extLst>
          </p:cNvPr>
          <p:cNvSpPr txBox="1"/>
          <p:nvPr/>
        </p:nvSpPr>
        <p:spPr>
          <a:xfrm>
            <a:off x="4545327" y="7290971"/>
            <a:ext cx="557830" cy="153888"/>
          </a:xfrm>
          <a:prstGeom prst="rect">
            <a:avLst/>
          </a:prstGeom>
        </p:spPr>
        <p:txBody>
          <a:bodyPr vert="horz" wrap="square" lIns="0" tIns="0" rIns="0" bIns="0" rtlCol="0">
            <a:spAutoFit/>
          </a:bodyPr>
          <a:lstStyle/>
          <a:p>
            <a:pPr marL="12699" algn="r"/>
            <a:r>
              <a:rPr lang="fr-FR" sz="1000" b="1" dirty="0">
                <a:solidFill>
                  <a:srgbClr val="231F20"/>
                </a:solidFill>
                <a:cs typeface="Proxima Nova Rg"/>
              </a:rPr>
              <a:t>ITALIEN</a:t>
            </a:r>
            <a:endParaRPr sz="1000" dirty="0">
              <a:cs typeface="Proxima Nova Rg"/>
            </a:endParaRPr>
          </a:p>
        </p:txBody>
      </p:sp>
      <p:sp>
        <p:nvSpPr>
          <p:cNvPr id="61" name="Rectangle 60">
            <a:extLst>
              <a:ext uri="{FF2B5EF4-FFF2-40B4-BE49-F238E27FC236}">
                <a16:creationId xmlns:a16="http://schemas.microsoft.com/office/drawing/2014/main" id="{C86AF1A2-55CA-4B42-9CCD-08979370B932}"/>
              </a:ext>
            </a:extLst>
          </p:cNvPr>
          <p:cNvSpPr/>
          <p:nvPr/>
        </p:nvSpPr>
        <p:spPr>
          <a:xfrm>
            <a:off x="5268912" y="5148527"/>
            <a:ext cx="1100494" cy="141108"/>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7044A08E-395F-964A-B644-CF060D406D93}"/>
              </a:ext>
            </a:extLst>
          </p:cNvPr>
          <p:cNvSpPr/>
          <p:nvPr/>
        </p:nvSpPr>
        <p:spPr>
          <a:xfrm>
            <a:off x="5268912" y="5434958"/>
            <a:ext cx="962626" cy="142909"/>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37A2AB5A-9652-954E-BA05-FBB1D5817C52}"/>
              </a:ext>
            </a:extLst>
          </p:cNvPr>
          <p:cNvSpPr/>
          <p:nvPr/>
        </p:nvSpPr>
        <p:spPr>
          <a:xfrm>
            <a:off x="5268912" y="5710797"/>
            <a:ext cx="1100494" cy="141108"/>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38CDD07E-0B5D-F94B-BCD0-EAE6F80F960D}"/>
              </a:ext>
            </a:extLst>
          </p:cNvPr>
          <p:cNvSpPr/>
          <p:nvPr/>
        </p:nvSpPr>
        <p:spPr>
          <a:xfrm>
            <a:off x="5243488" y="6732087"/>
            <a:ext cx="1100494" cy="141108"/>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6146F798-DCD4-A647-9E9C-83F400700494}"/>
              </a:ext>
            </a:extLst>
          </p:cNvPr>
          <p:cNvSpPr/>
          <p:nvPr/>
        </p:nvSpPr>
        <p:spPr>
          <a:xfrm>
            <a:off x="5243488" y="7018518"/>
            <a:ext cx="962626" cy="142909"/>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6397A00F-2444-9C42-BF05-EC49A2642ADB}"/>
              </a:ext>
            </a:extLst>
          </p:cNvPr>
          <p:cNvSpPr/>
          <p:nvPr/>
        </p:nvSpPr>
        <p:spPr>
          <a:xfrm>
            <a:off x="5243488" y="7294357"/>
            <a:ext cx="1100494" cy="141108"/>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7" name="Connecteur droit 66">
            <a:extLst>
              <a:ext uri="{FF2B5EF4-FFF2-40B4-BE49-F238E27FC236}">
                <a16:creationId xmlns:a16="http://schemas.microsoft.com/office/drawing/2014/main" id="{4AC16278-2ADF-B744-9051-25F1B0FFE200}"/>
              </a:ext>
            </a:extLst>
          </p:cNvPr>
          <p:cNvCxnSpPr>
            <a:cxnSpLocks/>
          </p:cNvCxnSpPr>
          <p:nvPr/>
        </p:nvCxnSpPr>
        <p:spPr>
          <a:xfrm>
            <a:off x="449118" y="943707"/>
            <a:ext cx="1862282" cy="0"/>
          </a:xfrm>
          <a:prstGeom prst="line">
            <a:avLst/>
          </a:prstGeom>
          <a:ln w="28575">
            <a:solidFill>
              <a:srgbClr val="284296"/>
            </a:solidFill>
            <a:prstDash val="sysDot"/>
          </a:ln>
        </p:spPr>
        <p:style>
          <a:lnRef idx="1">
            <a:schemeClr val="accent1"/>
          </a:lnRef>
          <a:fillRef idx="0">
            <a:schemeClr val="accent1"/>
          </a:fillRef>
          <a:effectRef idx="0">
            <a:schemeClr val="accent1"/>
          </a:effectRef>
          <a:fontRef idx="minor">
            <a:schemeClr val="tx1"/>
          </a:fontRef>
        </p:style>
      </p:cxnSp>
      <p:pic>
        <p:nvPicPr>
          <p:cNvPr id="3" name="Image 2" descr="Une image contenant habits, personne, Visage humain, verres&#10;&#10;Description générée automatiquement">
            <a:extLst>
              <a:ext uri="{FF2B5EF4-FFF2-40B4-BE49-F238E27FC236}">
                <a16:creationId xmlns:a16="http://schemas.microsoft.com/office/drawing/2014/main" id="{60C73AE6-474C-0271-8BA4-981833C1889A}"/>
              </a:ext>
            </a:extLst>
          </p:cNvPr>
          <p:cNvPicPr>
            <a:picLocks noChangeAspect="1"/>
          </p:cNvPicPr>
          <p:nvPr/>
        </p:nvPicPr>
        <p:blipFill>
          <a:blip r:embed="rId3"/>
          <a:srcRect l="26386" r="6906"/>
          <a:stretch/>
        </p:blipFill>
        <p:spPr>
          <a:xfrm>
            <a:off x="3683516" y="1461013"/>
            <a:ext cx="2660465" cy="2661951"/>
          </a:xfrm>
          <a:prstGeom prst="ellipse">
            <a:avLst/>
          </a:prstGeom>
          <a:ln w="25400">
            <a:solidFill>
              <a:schemeClr val="accent1"/>
            </a:solidFill>
          </a:ln>
        </p:spPr>
      </p:pic>
    </p:spTree>
    <p:extLst>
      <p:ext uri="{BB962C8B-B14F-4D97-AF65-F5344CB8AC3E}">
        <p14:creationId xmlns:p14="http://schemas.microsoft.com/office/powerpoint/2010/main" val="56840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645443-5F16-9244-A209-BAE520965B81}"/>
              </a:ext>
            </a:extLst>
          </p:cNvPr>
          <p:cNvSpPr>
            <a:spLocks noGrp="1"/>
          </p:cNvSpPr>
          <p:nvPr>
            <p:ph idx="1"/>
          </p:nvPr>
        </p:nvSpPr>
        <p:spPr>
          <a:xfrm>
            <a:off x="327825" y="723048"/>
            <a:ext cx="6320682" cy="8041875"/>
          </a:xfrm>
        </p:spPr>
        <p:txBody>
          <a:bodyPr>
            <a:normAutofit fontScale="77500" lnSpcReduction="20000"/>
          </a:bodyPr>
          <a:lstStyle/>
          <a:p>
            <a:pPr marL="0" indent="0">
              <a:buNone/>
            </a:pPr>
            <a:endParaRPr lang="fr-FR" dirty="0"/>
          </a:p>
          <a:p>
            <a:pPr marL="0" indent="0">
              <a:buNone/>
            </a:pPr>
            <a:r>
              <a:rPr lang="es-ES" b="1" dirty="0"/>
              <a:t>Cher </a:t>
            </a:r>
            <a:r>
              <a:rPr lang="es-ES" b="1" dirty="0" err="1"/>
              <a:t>candidat</a:t>
            </a:r>
            <a:r>
              <a:rPr lang="es-ES" b="1" dirty="0"/>
              <a:t>,</a:t>
            </a:r>
          </a:p>
          <a:p>
            <a:pPr marL="0" indent="0">
              <a:buNone/>
            </a:pPr>
            <a:endParaRPr lang="es-ES" dirty="0"/>
          </a:p>
          <a:p>
            <a:pPr marL="0" indent="0">
              <a:buNone/>
            </a:pPr>
            <a:r>
              <a:rPr lang="fr-FR" dirty="0"/>
              <a:t>Merci d'avoir téléchargé ce modèle depuis notre site Web. Nous espérons que cela vous aidera à créer votre CV. Prenez le temps de rédiger votre CV avec soin, car il décrit votre parcours professionnel et votre personnalité.</a:t>
            </a:r>
          </a:p>
          <a:p>
            <a:pPr marL="0" indent="0">
              <a:buNone/>
            </a:pPr>
            <a:endParaRPr lang="es-ES" dirty="0"/>
          </a:p>
          <a:p>
            <a:pPr marL="0" indent="0">
              <a:buNone/>
            </a:pPr>
            <a:r>
              <a:rPr lang="fr-FR" dirty="0"/>
              <a:t>N'oubliez pas qu'une bonne candidature est une candidature personnalisée ! Si vous avez besoin d'autres modèles de CV, n’hésitez pas à retourner sur notre site Web: </a:t>
            </a:r>
            <a:r>
              <a:rPr lang="fr-FR" dirty="0">
                <a:hlinkClick r:id="rId2"/>
              </a:rPr>
              <a:t>HTTPS://WWW.EXEMPLEDECV.COM</a:t>
            </a:r>
            <a:r>
              <a:rPr lang="fr-FR" dirty="0"/>
              <a:t> </a:t>
            </a:r>
          </a:p>
          <a:p>
            <a:pPr marL="0" indent="0">
              <a:buNone/>
            </a:pPr>
            <a:r>
              <a:rPr lang="fr-FR" dirty="0"/>
              <a:t>---</a:t>
            </a:r>
          </a:p>
          <a:p>
            <a:pPr marL="0" indent="0">
              <a:buNone/>
            </a:pPr>
            <a:endParaRPr lang="fr-FR" dirty="0"/>
          </a:p>
          <a:p>
            <a:pPr marL="0" indent="0">
              <a:buNone/>
            </a:pPr>
            <a:r>
              <a:rPr lang="fr-FR" b="1" dirty="0"/>
              <a:t>Copyright EXEMPLEDECV.COM</a:t>
            </a:r>
          </a:p>
          <a:p>
            <a:pPr marL="0" indent="0">
              <a:buNone/>
            </a:pPr>
            <a:endParaRPr lang="fr-FR" dirty="0"/>
          </a:p>
          <a:p>
            <a:pPr marL="0" indent="0">
              <a:buNone/>
            </a:pPr>
            <a:r>
              <a:rPr lang="fr-FR" dirty="0"/>
              <a:t>Les contenus publiés sur notre site (modèles de CV, modèles de lettres, articles, etc.) sont la propriété de </a:t>
            </a:r>
            <a:r>
              <a:rPr lang="fr-FR" dirty="0" err="1"/>
              <a:t>EXEMPLEDECV.com</a:t>
            </a:r>
            <a:endParaRPr lang="fr-FR" dirty="0"/>
          </a:p>
          <a:p>
            <a:pPr marL="0" indent="0">
              <a:buNone/>
            </a:pPr>
            <a:endParaRPr lang="fr-FR" dirty="0"/>
          </a:p>
          <a:p>
            <a:pPr marL="0" indent="0">
              <a:buNone/>
            </a:pPr>
            <a:r>
              <a:rPr lang="fr-FR" b="1" dirty="0">
                <a:solidFill>
                  <a:srgbClr val="00B050"/>
                </a:solidFill>
              </a:rPr>
              <a:t>O</a:t>
            </a:r>
            <a:r>
              <a:rPr lang="fr-FR" dirty="0"/>
              <a:t>     Leur utilisation est limitée à un usage strictement personnel.</a:t>
            </a:r>
          </a:p>
          <a:p>
            <a:pPr marL="0" indent="0">
              <a:buNone/>
            </a:pPr>
            <a:r>
              <a:rPr lang="fr-FR" b="1" dirty="0">
                <a:solidFill>
                  <a:srgbClr val="FF0000"/>
                </a:solidFill>
              </a:rPr>
              <a:t>X</a:t>
            </a:r>
            <a:r>
              <a:rPr lang="fr-FR" dirty="0"/>
              <a:t> 	Il est interdit de les diffuser, de les publier ou de les redistribuer sans notre accord.</a:t>
            </a:r>
            <a:endParaRPr lang="es-ES" dirty="0"/>
          </a:p>
          <a:p>
            <a:pPr marL="0" indent="0">
              <a:buNone/>
            </a:pPr>
            <a:r>
              <a:rPr lang="fr-FR" b="1" dirty="0">
                <a:solidFill>
                  <a:srgbClr val="FF0000"/>
                </a:solidFill>
              </a:rPr>
              <a:t>X</a:t>
            </a:r>
            <a:r>
              <a:rPr lang="fr-FR" dirty="0"/>
              <a:t>     Il est également interdit de donner accès au lien de téléchargement ou au lien d'édition.</a:t>
            </a:r>
          </a:p>
          <a:p>
            <a:pPr marL="0" indent="0">
              <a:buNone/>
            </a:pPr>
            <a:endParaRPr lang="es-ES" dirty="0"/>
          </a:p>
          <a:p>
            <a:pPr marL="0" indent="0">
              <a:buNone/>
            </a:pPr>
            <a:r>
              <a:rPr lang="fr-FR" dirty="0"/>
              <a:t>Contenu présenté dans 180 pays devant un huissier de justice. Reproduction strictement interdite, même partielle. Limité à un usage strictement personnel.</a:t>
            </a:r>
          </a:p>
          <a:p>
            <a:pPr marL="0" indent="0">
              <a:buNone/>
            </a:pPr>
            <a:r>
              <a:rPr lang="fr-FR" dirty="0"/>
              <a:t>---</a:t>
            </a:r>
          </a:p>
          <a:p>
            <a:pPr marL="0" indent="0">
              <a:buNone/>
            </a:pPr>
            <a:endParaRPr lang="fr-FR" dirty="0"/>
          </a:p>
          <a:p>
            <a:pPr marL="0" indent="0">
              <a:buNone/>
            </a:pPr>
            <a:r>
              <a:rPr lang="fr-FR" dirty="0">
                <a:solidFill>
                  <a:schemeClr val="bg1">
                    <a:lumMod val="65000"/>
                  </a:schemeClr>
                </a:solidFill>
              </a:rPr>
              <a:t>Les modèles disponibles sur notre site Web sont fournis «tels quels» et sans garantie.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12594678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544</Words>
  <Application>Microsoft Macintosh PowerPoint</Application>
  <PresentationFormat>Format A4 (210 x 297 mm)</PresentationFormat>
  <Paragraphs>48</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Calibri</vt:lpstr>
      <vt:lpstr>Calibri Light</vt:lpstr>
      <vt:lpstr>Proxima Nova Rg</vt:lpstr>
      <vt:lpstr>Times New Roman</vt:lpstr>
      <vt:lpstr>Thème Office</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 50</dc:title>
  <dc:subject/>
  <dc:creator>www.exempledecv.com</dc:creator>
  <cp:keywords/>
  <dc:description/>
  <cp:lastModifiedBy>Axel Maille</cp:lastModifiedBy>
  <cp:revision>30</cp:revision>
  <dcterms:created xsi:type="dcterms:W3CDTF">2016-07-28T13:32:31Z</dcterms:created>
  <dcterms:modified xsi:type="dcterms:W3CDTF">2024-12-18T14:25:03Z</dcterms:modified>
  <cp:category/>
</cp:coreProperties>
</file>