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5959"/>
    <a:srgbClr val="284296"/>
    <a:srgbClr val="5C66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24"/>
    <p:restoredTop sz="94631"/>
  </p:normalViewPr>
  <p:slideViewPr>
    <p:cSldViewPr snapToGrid="0" snapToObjects="1">
      <p:cViewPr varScale="1">
        <p:scale>
          <a:sx n="82" d="100"/>
          <a:sy n="82" d="100"/>
        </p:scale>
        <p:origin x="35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21/01/2021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21/01/2021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21/01/2021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21/01/2021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981D270-FE09-A546-B8E2-A4F779F9A286}" type="datetimeFigureOut">
              <a:rPr lang="fr-FR" smtClean="0"/>
              <a:t>21/01/2021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981D270-FE09-A546-B8E2-A4F779F9A286}" type="datetimeFigureOut">
              <a:rPr lang="fr-FR" smtClean="0"/>
              <a:t>21/01/2021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981D270-FE09-A546-B8E2-A4F779F9A286}" type="datetimeFigureOut">
              <a:rPr lang="fr-FR" smtClean="0"/>
              <a:t>21/01/2021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981D270-FE09-A546-B8E2-A4F779F9A286}" type="datetimeFigureOut">
              <a:rPr lang="fr-FR" smtClean="0"/>
              <a:t>21/01/2021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1D270-FE09-A546-B8E2-A4F779F9A286}" type="datetimeFigureOut">
              <a:rPr lang="fr-FR" smtClean="0"/>
              <a:t>21/01/2021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81D270-FE09-A546-B8E2-A4F779F9A286}" type="datetimeFigureOut">
              <a:rPr lang="fr-FR" smtClean="0"/>
              <a:t>21/01/2021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81D270-FE09-A546-B8E2-A4F779F9A286}" type="datetimeFigureOut">
              <a:rPr lang="fr-FR" smtClean="0"/>
              <a:t>21/01/2021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981D270-FE09-A546-B8E2-A4F779F9A286}" type="datetimeFigureOut">
              <a:rPr lang="fr-FR" smtClean="0"/>
              <a:t>21/01/2021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9876E21-AF84-6746-9B34-3656E2F2CEE3}" type="slidenum">
              <a:rPr lang="fr-FR" smtClean="0"/>
              <a:t>‹N°›</a:t>
            </a:fld>
            <a:endParaRPr lang="fr-FR"/>
          </a:p>
        </p:txBody>
      </p:sp>
    </p:spTree>
    <p:extLst>
      <p:ext uri="{BB962C8B-B14F-4D97-AF65-F5344CB8AC3E}">
        <p14:creationId xmlns:p14="http://schemas.microsoft.com/office/powerpoint/2010/main" val="611396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xemple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47580" y="54892"/>
            <a:ext cx="2451312" cy="461665"/>
          </a:xfrm>
          <a:prstGeom prst="rect">
            <a:avLst/>
          </a:prstGeom>
          <a:noFill/>
        </p:spPr>
        <p:txBody>
          <a:bodyPr wrap="none" rtlCol="0">
            <a:spAutoFit/>
          </a:bodyPr>
          <a:lstStyle/>
          <a:p>
            <a:r>
              <a:rPr lang="fr-FR" sz="2400" dirty="0">
                <a:solidFill>
                  <a:srgbClr val="F15959"/>
                </a:solidFill>
              </a:rPr>
              <a:t>Vincent LANGLOIS</a:t>
            </a:r>
            <a:endParaRPr lang="fr-FR" sz="3200" dirty="0">
              <a:solidFill>
                <a:srgbClr val="F15959"/>
              </a:solidFill>
            </a:endParaRPr>
          </a:p>
        </p:txBody>
      </p:sp>
      <p:sp>
        <p:nvSpPr>
          <p:cNvPr id="11" name="object 4"/>
          <p:cNvSpPr txBox="1"/>
          <p:nvPr/>
        </p:nvSpPr>
        <p:spPr>
          <a:xfrm>
            <a:off x="1355402" y="2874075"/>
            <a:ext cx="1838052" cy="1974900"/>
          </a:xfrm>
          <a:prstGeom prst="rect">
            <a:avLst/>
          </a:prstGeom>
        </p:spPr>
        <p:txBody>
          <a:bodyPr vert="horz" wrap="square" lIns="0" tIns="0" rIns="0" bIns="0" rtlCol="0">
            <a:spAutoFit/>
          </a:bodyPr>
          <a:lstStyle/>
          <a:p>
            <a:pPr algn="ctr">
              <a:lnSpc>
                <a:spcPts val="1100"/>
              </a:lnSpc>
            </a:pPr>
            <a:r>
              <a:rPr lang="fr-FR" sz="1000" dirty="0">
                <a:cs typeface="Proxima Nova Rg"/>
              </a:rPr>
              <a:t>Adresse :</a:t>
            </a:r>
          </a:p>
          <a:p>
            <a:pPr algn="ctr">
              <a:lnSpc>
                <a:spcPts val="1100"/>
              </a:lnSpc>
            </a:pPr>
            <a:r>
              <a:rPr lang="fr-FR" sz="1000" dirty="0">
                <a:cs typeface="Proxima Nova Rg"/>
              </a:rPr>
              <a:t>17 rue de la Réussite</a:t>
            </a:r>
          </a:p>
          <a:p>
            <a:pPr algn="ctr">
              <a:lnSpc>
                <a:spcPts val="1100"/>
              </a:lnSpc>
            </a:pPr>
            <a:r>
              <a:rPr lang="fr-FR" sz="1000" dirty="0">
                <a:cs typeface="Proxima Nova Rg"/>
              </a:rPr>
              <a:t>75012 Paris</a:t>
            </a:r>
          </a:p>
          <a:p>
            <a:pPr algn="ctr">
              <a:lnSpc>
                <a:spcPts val="1100"/>
              </a:lnSpc>
            </a:pPr>
            <a:endParaRPr lang="fr-FR" sz="1000" dirty="0">
              <a:cs typeface="Proxima Nova Rg"/>
            </a:endParaRPr>
          </a:p>
          <a:p>
            <a:pPr algn="ctr">
              <a:lnSpc>
                <a:spcPts val="1100"/>
              </a:lnSpc>
            </a:pPr>
            <a:r>
              <a:rPr lang="fr-FR" sz="1000" dirty="0">
                <a:cs typeface="Proxima Nova Rg"/>
              </a:rPr>
              <a:t>Tél. :</a:t>
            </a:r>
          </a:p>
          <a:p>
            <a:pPr algn="ctr">
              <a:lnSpc>
                <a:spcPts val="1100"/>
              </a:lnSpc>
            </a:pPr>
            <a:r>
              <a:rPr lang="fr-FR" sz="1000" dirty="0">
                <a:cs typeface="Proxima Nova Rg"/>
              </a:rPr>
              <a:t>01 02 03 04 05</a:t>
            </a:r>
          </a:p>
          <a:p>
            <a:pPr algn="ctr">
              <a:lnSpc>
                <a:spcPts val="1100"/>
              </a:lnSpc>
            </a:pPr>
            <a:r>
              <a:rPr lang="fr-FR" sz="1000" dirty="0">
                <a:cs typeface="Proxima Nova Rg"/>
              </a:rPr>
              <a:t>06 01 02 03 04</a:t>
            </a:r>
          </a:p>
          <a:p>
            <a:pPr algn="ctr">
              <a:lnSpc>
                <a:spcPts val="1100"/>
              </a:lnSpc>
            </a:pPr>
            <a:endParaRPr lang="fr-FR" sz="1000" dirty="0">
              <a:cs typeface="Proxima Nova Rg"/>
            </a:endParaRPr>
          </a:p>
          <a:p>
            <a:pPr algn="ctr">
              <a:lnSpc>
                <a:spcPts val="1100"/>
              </a:lnSpc>
            </a:pPr>
            <a:r>
              <a:rPr lang="fr-FR" sz="1000" dirty="0">
                <a:cs typeface="Proxima Nova Rg"/>
              </a:rPr>
              <a:t>Web :</a:t>
            </a:r>
          </a:p>
          <a:p>
            <a:pPr algn="ctr">
              <a:lnSpc>
                <a:spcPts val="1100"/>
              </a:lnSpc>
            </a:pPr>
            <a:r>
              <a:rPr lang="fr-FR" sz="1000" dirty="0" err="1">
                <a:cs typeface="Proxima Nova Rg"/>
              </a:rPr>
              <a:t>Twitter.com</a:t>
            </a:r>
            <a:r>
              <a:rPr lang="fr-FR" sz="1000" dirty="0">
                <a:cs typeface="Proxima Nova Rg"/>
              </a:rPr>
              <a:t>/VN</a:t>
            </a:r>
            <a:br>
              <a:rPr lang="fr-FR" sz="1000" dirty="0">
                <a:cs typeface="Proxima Nova Rg"/>
              </a:rPr>
            </a:br>
            <a:r>
              <a:rPr lang="fr-FR" sz="1000" dirty="0" err="1">
                <a:cs typeface="Proxima Nova Rg"/>
              </a:rPr>
              <a:t>Facebook.com</a:t>
            </a:r>
            <a:r>
              <a:rPr lang="fr-FR" sz="1000" dirty="0">
                <a:cs typeface="Proxima Nova Rg"/>
              </a:rPr>
              <a:t>/VN</a:t>
            </a:r>
          </a:p>
          <a:p>
            <a:pPr algn="ctr">
              <a:lnSpc>
                <a:spcPts val="1100"/>
              </a:lnSpc>
            </a:pPr>
            <a:endParaRPr lang="fr-FR" sz="1000" dirty="0">
              <a:cs typeface="Proxima Nova Rg"/>
            </a:endParaRPr>
          </a:p>
          <a:p>
            <a:pPr algn="ctr">
              <a:lnSpc>
                <a:spcPts val="1100"/>
              </a:lnSpc>
            </a:pPr>
            <a:r>
              <a:rPr lang="fr-FR" sz="1000" dirty="0">
                <a:cs typeface="Proxima Nova Rg"/>
              </a:rPr>
              <a:t>Mail :</a:t>
            </a:r>
            <a:br>
              <a:rPr lang="fr-FR" sz="1000" dirty="0">
                <a:cs typeface="Proxima Nova Rg"/>
              </a:rPr>
            </a:br>
            <a:r>
              <a:rPr lang="fr-FR" sz="1000" dirty="0" err="1">
                <a:cs typeface="Proxima Nova Rg"/>
              </a:rPr>
              <a:t>mail@mail.com</a:t>
            </a:r>
            <a:endParaRPr sz="1000" dirty="0">
              <a:cs typeface="Proxima Nova Rg"/>
            </a:endParaRPr>
          </a:p>
        </p:txBody>
      </p:sp>
      <p:sp>
        <p:nvSpPr>
          <p:cNvPr id="12" name="object 112"/>
          <p:cNvSpPr txBox="1"/>
          <p:nvPr/>
        </p:nvSpPr>
        <p:spPr>
          <a:xfrm>
            <a:off x="1573364" y="2492432"/>
            <a:ext cx="1401872" cy="215444"/>
          </a:xfrm>
          <a:prstGeom prst="rect">
            <a:avLst/>
          </a:prstGeom>
        </p:spPr>
        <p:txBody>
          <a:bodyPr vert="horz" wrap="square" lIns="0" tIns="0" rIns="0" bIns="0" rtlCol="0">
            <a:spAutoFit/>
          </a:bodyPr>
          <a:lstStyle/>
          <a:p>
            <a:pPr marL="12699" algn="ctr"/>
            <a:r>
              <a:rPr lang="fr-FR" sz="1400" b="1" dirty="0">
                <a:solidFill>
                  <a:srgbClr val="F15959"/>
                </a:solidFill>
                <a:cs typeface="Proxima Nova Rg"/>
              </a:rPr>
              <a:t>MES CONTACTS</a:t>
            </a:r>
            <a:endParaRPr sz="1400" dirty="0">
              <a:solidFill>
                <a:srgbClr val="F15959"/>
              </a:solidFill>
              <a:cs typeface="Proxima Nova Rg"/>
            </a:endParaRPr>
          </a:p>
        </p:txBody>
      </p:sp>
      <p:sp>
        <p:nvSpPr>
          <p:cNvPr id="13" name="object 115"/>
          <p:cNvSpPr txBox="1"/>
          <p:nvPr/>
        </p:nvSpPr>
        <p:spPr>
          <a:xfrm>
            <a:off x="1831489" y="5168419"/>
            <a:ext cx="936486" cy="215444"/>
          </a:xfrm>
          <a:prstGeom prst="rect">
            <a:avLst/>
          </a:prstGeom>
        </p:spPr>
        <p:txBody>
          <a:bodyPr vert="horz" wrap="square" lIns="0" tIns="0" rIns="0" bIns="0" rtlCol="0">
            <a:spAutoFit/>
          </a:bodyPr>
          <a:lstStyle/>
          <a:p>
            <a:pPr marL="12699"/>
            <a:r>
              <a:rPr lang="fr-FR" sz="1400" b="1" dirty="0">
                <a:solidFill>
                  <a:srgbClr val="F15959"/>
                </a:solidFill>
                <a:cs typeface="Proxima Nova Rg"/>
              </a:rPr>
              <a:t>OBJECTIFS</a:t>
            </a:r>
            <a:endParaRPr sz="1400" dirty="0">
              <a:solidFill>
                <a:srgbClr val="F15959"/>
              </a:solidFill>
              <a:cs typeface="Proxima Nova Rg"/>
            </a:endParaRPr>
          </a:p>
        </p:txBody>
      </p:sp>
      <p:sp>
        <p:nvSpPr>
          <p:cNvPr id="14" name="object 122"/>
          <p:cNvSpPr txBox="1"/>
          <p:nvPr/>
        </p:nvSpPr>
        <p:spPr>
          <a:xfrm>
            <a:off x="1253146" y="5519550"/>
            <a:ext cx="2004397" cy="1846659"/>
          </a:xfrm>
          <a:prstGeom prst="rect">
            <a:avLst/>
          </a:prstGeom>
        </p:spPr>
        <p:txBody>
          <a:bodyPr vert="horz" wrap="square" lIns="0" tIns="0" rIns="0" bIns="0" rtlCol="0">
            <a:spAutoFit/>
          </a:bodyPr>
          <a:lstStyle/>
          <a:p>
            <a:pPr algn="ctr" defTabSz="685800">
              <a:defRPr/>
            </a:pPr>
            <a:endParaRPr lang="fr-FR" sz="1000" dirty="0"/>
          </a:p>
          <a:p>
            <a:pPr algn="ctr" defTabSz="685800">
              <a:defRPr/>
            </a:pPr>
            <a:r>
              <a:rPr lang="fr-FR" sz="1000" dirty="0"/>
              <a:t>Décrivez en quelques lignes vos compétences clés pour le poste et vos objectifs de carrière. Vous pouvez les mettre en forme à l’aide de puces ou les laisser sous forme de texte plein.  </a:t>
            </a:r>
          </a:p>
          <a:p>
            <a:pPr algn="ctr" defTabSz="685800">
              <a:defRPr/>
            </a:pPr>
            <a:endParaRPr lang="fr-FR" sz="1000" dirty="0"/>
          </a:p>
          <a:p>
            <a:pPr algn="ctr" defTabSz="685800">
              <a:defRPr/>
            </a:pPr>
            <a:r>
              <a:rPr lang="fr-FR" sz="1000" dirty="0"/>
              <a:t>Cet espace peut servir de début d’introduction à votre lettre de motivation soyez précis, imaginatif et mettez en valeur votre potentiel professionnel.</a:t>
            </a:r>
          </a:p>
        </p:txBody>
      </p:sp>
      <p:cxnSp>
        <p:nvCxnSpPr>
          <p:cNvPr id="15" name="Connecteur droit 14"/>
          <p:cNvCxnSpPr/>
          <p:nvPr/>
        </p:nvCxnSpPr>
        <p:spPr>
          <a:xfrm>
            <a:off x="1282065" y="2780394"/>
            <a:ext cx="2004397" cy="0"/>
          </a:xfrm>
          <a:prstGeom prst="line">
            <a:avLst/>
          </a:prstGeom>
          <a:ln w="28575">
            <a:solidFill>
              <a:srgbClr val="284296"/>
            </a:solidFill>
            <a:prstDash val="sysDot"/>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253146" y="5456382"/>
            <a:ext cx="2004397" cy="0"/>
          </a:xfrm>
          <a:prstGeom prst="line">
            <a:avLst/>
          </a:prstGeom>
          <a:ln w="28575">
            <a:solidFill>
              <a:srgbClr val="284296"/>
            </a:solidFill>
            <a:prstDash val="sysDot"/>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1244873" y="639667"/>
            <a:ext cx="2004397" cy="0"/>
          </a:xfrm>
          <a:prstGeom prst="line">
            <a:avLst/>
          </a:prstGeom>
          <a:ln w="28575">
            <a:solidFill>
              <a:srgbClr val="284296"/>
            </a:solidFill>
            <a:prstDash val="sysDot"/>
          </a:ln>
        </p:spPr>
        <p:style>
          <a:lnRef idx="1">
            <a:schemeClr val="accent1"/>
          </a:lnRef>
          <a:fillRef idx="0">
            <a:schemeClr val="accent1"/>
          </a:fillRef>
          <a:effectRef idx="0">
            <a:schemeClr val="accent1"/>
          </a:effectRef>
          <a:fontRef idx="minor">
            <a:schemeClr val="tx1"/>
          </a:fontRef>
        </p:style>
      </p:cxnSp>
      <p:sp>
        <p:nvSpPr>
          <p:cNvPr id="25" name="object 12"/>
          <p:cNvSpPr txBox="1"/>
          <p:nvPr/>
        </p:nvSpPr>
        <p:spPr>
          <a:xfrm>
            <a:off x="4990331" y="344354"/>
            <a:ext cx="1769482" cy="215444"/>
          </a:xfrm>
          <a:prstGeom prst="rect">
            <a:avLst/>
          </a:prstGeom>
        </p:spPr>
        <p:txBody>
          <a:bodyPr vert="horz" wrap="square" lIns="0" tIns="0" rIns="0" bIns="0" rtlCol="0">
            <a:spAutoFit/>
          </a:bodyPr>
          <a:lstStyle/>
          <a:p>
            <a:pPr marL="26031"/>
            <a:r>
              <a:rPr lang="fr-FR" sz="1400" b="1" spc="-15" dirty="0">
                <a:solidFill>
                  <a:srgbClr val="F15959"/>
                </a:solidFill>
                <a:cs typeface="Proxima Nova Rg"/>
              </a:rPr>
              <a:t>FORMATION.</a:t>
            </a:r>
            <a:endParaRPr sz="1400" dirty="0">
              <a:solidFill>
                <a:srgbClr val="F15959"/>
              </a:solidFill>
              <a:cs typeface="Proxima Nova Rg"/>
            </a:endParaRPr>
          </a:p>
        </p:txBody>
      </p:sp>
      <p:sp>
        <p:nvSpPr>
          <p:cNvPr id="26" name="object 111"/>
          <p:cNvSpPr/>
          <p:nvPr/>
        </p:nvSpPr>
        <p:spPr>
          <a:xfrm flipV="1">
            <a:off x="3887663" y="586754"/>
            <a:ext cx="3561881" cy="45719"/>
          </a:xfrm>
          <a:custGeom>
            <a:avLst/>
            <a:gdLst/>
            <a:ahLst/>
            <a:cxnLst/>
            <a:rect l="l" t="t" r="r" b="b"/>
            <a:pathLst>
              <a:path w="2496185">
                <a:moveTo>
                  <a:pt x="0" y="0"/>
                </a:moveTo>
                <a:lnTo>
                  <a:pt x="2496045" y="0"/>
                </a:lnTo>
              </a:path>
            </a:pathLst>
          </a:custGeom>
          <a:ln w="25400">
            <a:solidFill>
              <a:srgbClr val="284296"/>
            </a:solidFill>
            <a:prstDash val="sysDot"/>
          </a:ln>
        </p:spPr>
        <p:txBody>
          <a:bodyPr wrap="square" lIns="0" tIns="0" rIns="0" bIns="0" rtlCol="0"/>
          <a:lstStyle/>
          <a:p>
            <a:endParaRPr/>
          </a:p>
        </p:txBody>
      </p:sp>
      <p:sp>
        <p:nvSpPr>
          <p:cNvPr id="27" name="Rectangle 26"/>
          <p:cNvSpPr/>
          <p:nvPr/>
        </p:nvSpPr>
        <p:spPr>
          <a:xfrm>
            <a:off x="3935108" y="820234"/>
            <a:ext cx="3435553" cy="1938992"/>
          </a:xfrm>
          <a:prstGeom prst="rect">
            <a:avLst/>
          </a:prstGeom>
        </p:spPr>
        <p:txBody>
          <a:bodyPr wrap="square">
            <a:spAutoFit/>
          </a:bodyPr>
          <a:lstStyle/>
          <a:p>
            <a:pPr algn="ct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algn="ctr" defTabSz="685800">
              <a:defRPr/>
            </a:pPr>
            <a:r>
              <a:rPr lang="fr-FR" sz="1000" dirty="0"/>
              <a:t>Décrivez en une ligne les objectifs et les spécialités de cette formation. Inscrivez votre mention si vous en avez eu une.</a:t>
            </a:r>
          </a:p>
          <a:p>
            <a:pPr algn="ctr" defTabSz="685800">
              <a:defRPr/>
            </a:pPr>
            <a:endParaRPr lang="fr-FR" sz="1000" dirty="0"/>
          </a:p>
          <a:p>
            <a:pPr algn="ct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algn="ctr" defTabSz="685800">
              <a:defRPr/>
            </a:pPr>
            <a:r>
              <a:rPr lang="fr-FR" sz="1000" dirty="0"/>
              <a:t>Décrivez en une ligne les objectifs et les spécialités de cette formation. Inscrivez votre mention si vous en avez eu une.</a:t>
            </a:r>
          </a:p>
          <a:p>
            <a:pPr algn="ctr" defTabSz="685800">
              <a:defRPr/>
            </a:pPr>
            <a:endParaRPr lang="fr-FR" sz="1000" dirty="0"/>
          </a:p>
          <a:p>
            <a:pPr algn="ct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algn="ctr" defTabSz="685800">
              <a:defRPr/>
            </a:pPr>
            <a:r>
              <a:rPr lang="fr-FR" sz="1000" dirty="0"/>
              <a:t>Décrivez en une ligne les objectifs et les spécialités de cette formation. Inscrivez votre mention si vous en avez eu une.</a:t>
            </a:r>
          </a:p>
          <a:p>
            <a:pPr algn="ctr" defTabSz="685800">
              <a:defRPr/>
            </a:pPr>
            <a:endParaRPr lang="fr-FR" sz="1000" dirty="0"/>
          </a:p>
        </p:txBody>
      </p:sp>
      <p:sp>
        <p:nvSpPr>
          <p:cNvPr id="28" name="object 9"/>
          <p:cNvSpPr txBox="1"/>
          <p:nvPr/>
        </p:nvSpPr>
        <p:spPr>
          <a:xfrm>
            <a:off x="3991038" y="3618806"/>
            <a:ext cx="3379623" cy="3847207"/>
          </a:xfrm>
          <a:prstGeom prst="rect">
            <a:avLst/>
          </a:prstGeom>
        </p:spPr>
        <p:txBody>
          <a:bodyPr vert="horz" wrap="square" lIns="0" tIns="0" rIns="0" bIns="0" rtlCol="0">
            <a:spAutoFit/>
          </a:bodyPr>
          <a:lstStyle/>
          <a:p>
            <a:pPr algn="ctr" defTabSz="685800">
              <a:defRPr/>
            </a:pPr>
            <a:r>
              <a:rPr lang="fr-FR" sz="1000" b="1" dirty="0">
                <a:solidFill>
                  <a:srgbClr val="284296"/>
                </a:solidFill>
              </a:rPr>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algn="ctr" defTabSz="685800">
              <a:defRPr/>
            </a:pPr>
            <a:r>
              <a:rPr lang="fr-FR" sz="1000" b="1" dirty="0">
                <a:solidFill>
                  <a:srgbClr val="284296"/>
                </a:solidFill>
              </a:rPr>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algn="ctr" defTabSz="685800">
              <a:defRPr/>
            </a:pPr>
            <a:r>
              <a:rPr lang="fr-FR" sz="1000" b="1" dirty="0">
                <a:solidFill>
                  <a:srgbClr val="284296"/>
                </a:solidFill>
              </a:rPr>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algn="ctr" defTabSz="685800">
              <a:defRPr/>
            </a:pPr>
            <a:r>
              <a:rPr lang="fr-FR" sz="1000" b="1" dirty="0">
                <a:solidFill>
                  <a:srgbClr val="284296"/>
                </a:solidFill>
              </a:rPr>
              <a:t>2010- 2015 | TITRE DU POSTE  | SOCIÉTÉ</a:t>
            </a:r>
          </a:p>
          <a:p>
            <a:pPr algn="ct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ctr" defTabSz="685800">
              <a:defRPr/>
            </a:pPr>
            <a:endParaRPr lang="fr-FR" sz="1000" dirty="0"/>
          </a:p>
          <a:p>
            <a:pPr marL="12699" marR="5079" algn="ctr"/>
            <a:endParaRPr sz="1000" dirty="0">
              <a:cs typeface="Proxima Nova Lt"/>
            </a:endParaRPr>
          </a:p>
        </p:txBody>
      </p:sp>
      <p:sp>
        <p:nvSpPr>
          <p:cNvPr id="29" name="object 12"/>
          <p:cNvSpPr txBox="1"/>
          <p:nvPr/>
        </p:nvSpPr>
        <p:spPr>
          <a:xfrm>
            <a:off x="4869910" y="3028241"/>
            <a:ext cx="1769482" cy="215444"/>
          </a:xfrm>
          <a:prstGeom prst="rect">
            <a:avLst/>
          </a:prstGeom>
        </p:spPr>
        <p:txBody>
          <a:bodyPr vert="horz" wrap="square" lIns="0" tIns="0" rIns="0" bIns="0" rtlCol="0">
            <a:spAutoFit/>
          </a:bodyPr>
          <a:lstStyle/>
          <a:p>
            <a:pPr marL="26031"/>
            <a:r>
              <a:rPr lang="fr-FR" sz="1400" b="1" spc="-15" dirty="0">
                <a:solidFill>
                  <a:srgbClr val="F15959"/>
                </a:solidFill>
                <a:cs typeface="Proxima Nova Rg"/>
              </a:rPr>
              <a:t>EXPERIENCE PRO.</a:t>
            </a:r>
            <a:endParaRPr sz="1400" dirty="0">
              <a:solidFill>
                <a:srgbClr val="F15959"/>
              </a:solidFill>
              <a:cs typeface="Proxima Nova Rg"/>
            </a:endParaRPr>
          </a:p>
        </p:txBody>
      </p:sp>
      <p:sp>
        <p:nvSpPr>
          <p:cNvPr id="30" name="object 111"/>
          <p:cNvSpPr/>
          <p:nvPr/>
        </p:nvSpPr>
        <p:spPr>
          <a:xfrm flipV="1">
            <a:off x="3912428" y="3304072"/>
            <a:ext cx="3561881" cy="45719"/>
          </a:xfrm>
          <a:custGeom>
            <a:avLst/>
            <a:gdLst/>
            <a:ahLst/>
            <a:cxnLst/>
            <a:rect l="l" t="t" r="r" b="b"/>
            <a:pathLst>
              <a:path w="2496185">
                <a:moveTo>
                  <a:pt x="0" y="0"/>
                </a:moveTo>
                <a:lnTo>
                  <a:pt x="2496045" y="0"/>
                </a:lnTo>
              </a:path>
            </a:pathLst>
          </a:custGeom>
          <a:ln w="25400">
            <a:solidFill>
              <a:srgbClr val="284296"/>
            </a:solidFill>
            <a:prstDash val="sysDot"/>
          </a:ln>
        </p:spPr>
        <p:txBody>
          <a:bodyPr wrap="square" lIns="0" tIns="0" rIns="0" bIns="0" rtlCol="0"/>
          <a:lstStyle/>
          <a:p>
            <a:endParaRPr/>
          </a:p>
        </p:txBody>
      </p:sp>
      <p:sp>
        <p:nvSpPr>
          <p:cNvPr id="31" name="object 14"/>
          <p:cNvSpPr txBox="1"/>
          <p:nvPr/>
        </p:nvSpPr>
        <p:spPr>
          <a:xfrm>
            <a:off x="4625345" y="7617421"/>
            <a:ext cx="2334645" cy="215444"/>
          </a:xfrm>
          <a:prstGeom prst="rect">
            <a:avLst/>
          </a:prstGeom>
        </p:spPr>
        <p:txBody>
          <a:bodyPr vert="horz" wrap="square" lIns="0" tIns="0" rIns="0" bIns="0" rtlCol="0">
            <a:spAutoFit/>
          </a:bodyPr>
          <a:lstStyle/>
          <a:p>
            <a:pPr marL="12699"/>
            <a:r>
              <a:rPr lang="fr-FR" sz="1400" b="1" dirty="0">
                <a:solidFill>
                  <a:srgbClr val="F15959"/>
                </a:solidFill>
                <a:cs typeface="Proxima Nova Rg"/>
              </a:rPr>
              <a:t>COMPÉTENCES / LANGUES</a:t>
            </a:r>
            <a:endParaRPr sz="1400" dirty="0">
              <a:solidFill>
                <a:srgbClr val="F15959"/>
              </a:solidFill>
              <a:cs typeface="Proxima Nova Rg"/>
            </a:endParaRPr>
          </a:p>
        </p:txBody>
      </p:sp>
      <p:sp>
        <p:nvSpPr>
          <p:cNvPr id="32" name="object 111"/>
          <p:cNvSpPr/>
          <p:nvPr/>
        </p:nvSpPr>
        <p:spPr>
          <a:xfrm flipV="1">
            <a:off x="3960343" y="7888311"/>
            <a:ext cx="3561881" cy="45719"/>
          </a:xfrm>
          <a:custGeom>
            <a:avLst/>
            <a:gdLst/>
            <a:ahLst/>
            <a:cxnLst/>
            <a:rect l="l" t="t" r="r" b="b"/>
            <a:pathLst>
              <a:path w="2496185">
                <a:moveTo>
                  <a:pt x="0" y="0"/>
                </a:moveTo>
                <a:lnTo>
                  <a:pt x="2496045" y="0"/>
                </a:lnTo>
              </a:path>
            </a:pathLst>
          </a:custGeom>
          <a:ln w="25400">
            <a:solidFill>
              <a:srgbClr val="284296"/>
            </a:solidFill>
            <a:prstDash val="sysDot"/>
          </a:ln>
        </p:spPr>
        <p:txBody>
          <a:bodyPr wrap="square" lIns="0" tIns="0" rIns="0" bIns="0" rtlCol="0"/>
          <a:lstStyle/>
          <a:p>
            <a:endParaRPr/>
          </a:p>
        </p:txBody>
      </p:sp>
      <p:sp>
        <p:nvSpPr>
          <p:cNvPr id="33" name="object 16"/>
          <p:cNvSpPr txBox="1"/>
          <p:nvPr/>
        </p:nvSpPr>
        <p:spPr>
          <a:xfrm>
            <a:off x="4569469" y="8132502"/>
            <a:ext cx="679134"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ADWORDS</a:t>
            </a:r>
            <a:endParaRPr sz="1000" dirty="0">
              <a:cs typeface="Proxima Nova Rg"/>
            </a:endParaRPr>
          </a:p>
        </p:txBody>
      </p:sp>
      <p:sp>
        <p:nvSpPr>
          <p:cNvPr id="34" name="object 17"/>
          <p:cNvSpPr txBox="1"/>
          <p:nvPr/>
        </p:nvSpPr>
        <p:spPr>
          <a:xfrm>
            <a:off x="4414584" y="8411861"/>
            <a:ext cx="858145"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COMPTABILITÉ</a:t>
            </a:r>
            <a:endParaRPr sz="1000" dirty="0">
              <a:cs typeface="Proxima Nova Rg"/>
            </a:endParaRPr>
          </a:p>
        </p:txBody>
      </p:sp>
      <p:sp>
        <p:nvSpPr>
          <p:cNvPr id="35" name="object 18"/>
          <p:cNvSpPr txBox="1"/>
          <p:nvPr/>
        </p:nvSpPr>
        <p:spPr>
          <a:xfrm>
            <a:off x="4414584" y="8691219"/>
            <a:ext cx="856241"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MANAGEMENT</a:t>
            </a:r>
            <a:endParaRPr sz="1000" dirty="0">
              <a:cs typeface="Proxima Nova Rg"/>
            </a:endParaRPr>
          </a:p>
        </p:txBody>
      </p:sp>
      <p:sp>
        <p:nvSpPr>
          <p:cNvPr id="36" name="object 19"/>
          <p:cNvSpPr/>
          <p:nvPr/>
        </p:nvSpPr>
        <p:spPr>
          <a:xfrm>
            <a:off x="5403201" y="8187276"/>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7" name="object 20"/>
          <p:cNvSpPr/>
          <p:nvPr/>
        </p:nvSpPr>
        <p:spPr>
          <a:xfrm>
            <a:off x="5657163" y="8187276"/>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8" name="object 21"/>
          <p:cNvSpPr/>
          <p:nvPr/>
        </p:nvSpPr>
        <p:spPr>
          <a:xfrm>
            <a:off x="5911125" y="8187276"/>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9" name="object 22"/>
          <p:cNvSpPr/>
          <p:nvPr/>
        </p:nvSpPr>
        <p:spPr>
          <a:xfrm>
            <a:off x="6165087" y="8187276"/>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0" name="object 23"/>
          <p:cNvSpPr/>
          <p:nvPr/>
        </p:nvSpPr>
        <p:spPr>
          <a:xfrm>
            <a:off x="6419050" y="8187276"/>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1" name="object 24"/>
          <p:cNvSpPr/>
          <p:nvPr/>
        </p:nvSpPr>
        <p:spPr>
          <a:xfrm>
            <a:off x="5403201" y="846663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2" name="object 25"/>
          <p:cNvSpPr/>
          <p:nvPr/>
        </p:nvSpPr>
        <p:spPr>
          <a:xfrm>
            <a:off x="5657163" y="846663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3" name="object 26"/>
          <p:cNvSpPr/>
          <p:nvPr/>
        </p:nvSpPr>
        <p:spPr>
          <a:xfrm>
            <a:off x="5911125" y="846663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4" name="object 27"/>
          <p:cNvSpPr/>
          <p:nvPr/>
        </p:nvSpPr>
        <p:spPr>
          <a:xfrm>
            <a:off x="6165087" y="846663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5" name="object 28"/>
          <p:cNvSpPr/>
          <p:nvPr/>
        </p:nvSpPr>
        <p:spPr>
          <a:xfrm>
            <a:off x="6419050" y="846663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46" name="object 29"/>
          <p:cNvSpPr/>
          <p:nvPr/>
        </p:nvSpPr>
        <p:spPr>
          <a:xfrm>
            <a:off x="5403201" y="874599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7" name="object 30"/>
          <p:cNvSpPr/>
          <p:nvPr/>
        </p:nvSpPr>
        <p:spPr>
          <a:xfrm>
            <a:off x="5657163" y="874599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8" name="object 31"/>
          <p:cNvSpPr/>
          <p:nvPr/>
        </p:nvSpPr>
        <p:spPr>
          <a:xfrm>
            <a:off x="5911125" y="874599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9" name="object 32"/>
          <p:cNvSpPr/>
          <p:nvPr/>
        </p:nvSpPr>
        <p:spPr>
          <a:xfrm>
            <a:off x="6165087" y="874599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0" name="object 33"/>
          <p:cNvSpPr/>
          <p:nvPr/>
        </p:nvSpPr>
        <p:spPr>
          <a:xfrm>
            <a:off x="6419050" y="874599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1" name="object 34"/>
          <p:cNvSpPr txBox="1"/>
          <p:nvPr/>
        </p:nvSpPr>
        <p:spPr>
          <a:xfrm>
            <a:off x="4630204" y="8977876"/>
            <a:ext cx="641891"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ANGLAIS</a:t>
            </a:r>
            <a:endParaRPr sz="1000" dirty="0">
              <a:cs typeface="Proxima Nova Rg"/>
            </a:endParaRPr>
          </a:p>
        </p:txBody>
      </p:sp>
      <p:sp>
        <p:nvSpPr>
          <p:cNvPr id="52" name="object 35"/>
          <p:cNvSpPr txBox="1"/>
          <p:nvPr/>
        </p:nvSpPr>
        <p:spPr>
          <a:xfrm>
            <a:off x="4628720" y="9257235"/>
            <a:ext cx="644643"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ALLEMAND</a:t>
            </a:r>
            <a:endParaRPr sz="1000" dirty="0">
              <a:cs typeface="Proxima Nova Rg"/>
            </a:endParaRPr>
          </a:p>
        </p:txBody>
      </p:sp>
      <p:sp>
        <p:nvSpPr>
          <p:cNvPr id="53" name="object 36"/>
          <p:cNvSpPr txBox="1"/>
          <p:nvPr/>
        </p:nvSpPr>
        <p:spPr>
          <a:xfrm>
            <a:off x="4815597" y="9536593"/>
            <a:ext cx="457766" cy="153888"/>
          </a:xfrm>
          <a:prstGeom prst="rect">
            <a:avLst/>
          </a:prstGeom>
        </p:spPr>
        <p:txBody>
          <a:bodyPr vert="horz" wrap="square" lIns="0" tIns="0" rIns="0" bIns="0" rtlCol="0">
            <a:spAutoFit/>
          </a:bodyPr>
          <a:lstStyle/>
          <a:p>
            <a:pPr marL="12699"/>
            <a:r>
              <a:rPr lang="fr-FR" sz="1000" b="1" dirty="0">
                <a:solidFill>
                  <a:srgbClr val="231F20"/>
                </a:solidFill>
                <a:cs typeface="Proxima Nova Rg"/>
              </a:rPr>
              <a:t>CHINOIS</a:t>
            </a:r>
            <a:endParaRPr sz="1000" dirty="0">
              <a:cs typeface="Proxima Nova Rg"/>
            </a:endParaRPr>
          </a:p>
        </p:txBody>
      </p:sp>
      <p:sp>
        <p:nvSpPr>
          <p:cNvPr id="54" name="object 37"/>
          <p:cNvSpPr/>
          <p:nvPr/>
        </p:nvSpPr>
        <p:spPr>
          <a:xfrm>
            <a:off x="5403201" y="9032643"/>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5" name="object 38"/>
          <p:cNvSpPr/>
          <p:nvPr/>
        </p:nvSpPr>
        <p:spPr>
          <a:xfrm>
            <a:off x="5657163" y="903264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6" name="object 39"/>
          <p:cNvSpPr/>
          <p:nvPr/>
        </p:nvSpPr>
        <p:spPr>
          <a:xfrm>
            <a:off x="5911126" y="903264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7" name="object 40"/>
          <p:cNvSpPr/>
          <p:nvPr/>
        </p:nvSpPr>
        <p:spPr>
          <a:xfrm>
            <a:off x="6165088" y="903264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8" name="object 41"/>
          <p:cNvSpPr/>
          <p:nvPr/>
        </p:nvSpPr>
        <p:spPr>
          <a:xfrm>
            <a:off x="6419050" y="9032643"/>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9" name="object 42"/>
          <p:cNvSpPr/>
          <p:nvPr/>
        </p:nvSpPr>
        <p:spPr>
          <a:xfrm>
            <a:off x="5403201" y="9312002"/>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0" name="object 43"/>
          <p:cNvSpPr/>
          <p:nvPr/>
        </p:nvSpPr>
        <p:spPr>
          <a:xfrm>
            <a:off x="5657163" y="931200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1" name="object 44"/>
          <p:cNvSpPr/>
          <p:nvPr/>
        </p:nvSpPr>
        <p:spPr>
          <a:xfrm>
            <a:off x="5911126" y="931200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2" name="object 45"/>
          <p:cNvSpPr/>
          <p:nvPr/>
        </p:nvSpPr>
        <p:spPr>
          <a:xfrm>
            <a:off x="6165088" y="931200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3" name="object 46"/>
          <p:cNvSpPr/>
          <p:nvPr/>
        </p:nvSpPr>
        <p:spPr>
          <a:xfrm>
            <a:off x="6419050" y="9312002"/>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4" name="object 71"/>
          <p:cNvSpPr/>
          <p:nvPr/>
        </p:nvSpPr>
        <p:spPr>
          <a:xfrm>
            <a:off x="5403201" y="959136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5" name="object 72"/>
          <p:cNvSpPr/>
          <p:nvPr/>
        </p:nvSpPr>
        <p:spPr>
          <a:xfrm>
            <a:off x="5657163" y="959136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6" name="object 73"/>
          <p:cNvSpPr/>
          <p:nvPr/>
        </p:nvSpPr>
        <p:spPr>
          <a:xfrm>
            <a:off x="5911126" y="959136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7" name="object 74"/>
          <p:cNvSpPr/>
          <p:nvPr/>
        </p:nvSpPr>
        <p:spPr>
          <a:xfrm>
            <a:off x="6165088" y="959136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68" name="object 75"/>
          <p:cNvSpPr/>
          <p:nvPr/>
        </p:nvSpPr>
        <p:spPr>
          <a:xfrm>
            <a:off x="6419050" y="9591360"/>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69" name="object 115"/>
          <p:cNvSpPr txBox="1"/>
          <p:nvPr/>
        </p:nvSpPr>
        <p:spPr>
          <a:xfrm>
            <a:off x="1717288" y="7646070"/>
            <a:ext cx="1185859" cy="215444"/>
          </a:xfrm>
          <a:prstGeom prst="rect">
            <a:avLst/>
          </a:prstGeom>
        </p:spPr>
        <p:txBody>
          <a:bodyPr vert="horz" wrap="square" lIns="0" tIns="0" rIns="0" bIns="0" rtlCol="0">
            <a:spAutoFit/>
          </a:bodyPr>
          <a:lstStyle/>
          <a:p>
            <a:pPr marL="12699"/>
            <a:r>
              <a:rPr lang="fr-FR" sz="1400" b="1" dirty="0">
                <a:solidFill>
                  <a:srgbClr val="F15959"/>
                </a:solidFill>
                <a:cs typeface="Proxima Nova Rg"/>
              </a:rPr>
              <a:t>PERSONNALITE</a:t>
            </a:r>
            <a:endParaRPr sz="1400" dirty="0">
              <a:solidFill>
                <a:srgbClr val="F15959"/>
              </a:solidFill>
              <a:cs typeface="Proxima Nova Rg"/>
            </a:endParaRPr>
          </a:p>
        </p:txBody>
      </p:sp>
      <p:cxnSp>
        <p:nvCxnSpPr>
          <p:cNvPr id="70" name="Connecteur droit 69"/>
          <p:cNvCxnSpPr/>
          <p:nvPr/>
        </p:nvCxnSpPr>
        <p:spPr>
          <a:xfrm>
            <a:off x="1263632" y="7934030"/>
            <a:ext cx="2004397" cy="0"/>
          </a:xfrm>
          <a:prstGeom prst="line">
            <a:avLst/>
          </a:prstGeom>
          <a:ln w="28575">
            <a:solidFill>
              <a:srgbClr val="284296"/>
            </a:solidFill>
            <a:prstDash val="sysDot"/>
          </a:ln>
        </p:spPr>
        <p:style>
          <a:lnRef idx="1">
            <a:schemeClr val="accent1"/>
          </a:lnRef>
          <a:fillRef idx="0">
            <a:schemeClr val="accent1"/>
          </a:fillRef>
          <a:effectRef idx="0">
            <a:schemeClr val="accent1"/>
          </a:effectRef>
          <a:fontRef idx="minor">
            <a:schemeClr val="tx1"/>
          </a:fontRef>
        </p:style>
      </p:cxnSp>
      <p:sp>
        <p:nvSpPr>
          <p:cNvPr id="71" name="object 47"/>
          <p:cNvSpPr txBox="1"/>
          <p:nvPr/>
        </p:nvSpPr>
        <p:spPr>
          <a:xfrm>
            <a:off x="1240891" y="8132502"/>
            <a:ext cx="693102"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ORGANISE</a:t>
            </a:r>
            <a:endParaRPr sz="1000" dirty="0">
              <a:cs typeface="Proxima Nova Rg"/>
            </a:endParaRPr>
          </a:p>
        </p:txBody>
      </p:sp>
      <p:sp>
        <p:nvSpPr>
          <p:cNvPr id="72" name="object 48"/>
          <p:cNvSpPr txBox="1"/>
          <p:nvPr/>
        </p:nvSpPr>
        <p:spPr>
          <a:xfrm>
            <a:off x="1351182" y="8411860"/>
            <a:ext cx="606301"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CRÉATIF</a:t>
            </a:r>
            <a:endParaRPr sz="1000" dirty="0">
              <a:cs typeface="Proxima Nova Rg"/>
            </a:endParaRPr>
          </a:p>
        </p:txBody>
      </p:sp>
      <p:sp>
        <p:nvSpPr>
          <p:cNvPr id="83" name="object 59"/>
          <p:cNvSpPr txBox="1"/>
          <p:nvPr/>
        </p:nvSpPr>
        <p:spPr>
          <a:xfrm>
            <a:off x="1393423" y="8683661"/>
            <a:ext cx="557830"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LEADER</a:t>
            </a:r>
            <a:endParaRPr sz="1000" dirty="0">
              <a:cs typeface="Proxima Nova Rg"/>
            </a:endParaRPr>
          </a:p>
        </p:txBody>
      </p:sp>
      <p:pic>
        <p:nvPicPr>
          <p:cNvPr id="3" name="Image 2">
            <a:extLst>
              <a:ext uri="{FF2B5EF4-FFF2-40B4-BE49-F238E27FC236}">
                <a16:creationId xmlns:a16="http://schemas.microsoft.com/office/drawing/2014/main" id="{8F4A8259-EC21-4740-9933-79A00AED75B0}"/>
              </a:ext>
            </a:extLst>
          </p:cNvPr>
          <p:cNvPicPr>
            <a:picLocks noChangeAspect="1"/>
          </p:cNvPicPr>
          <p:nvPr/>
        </p:nvPicPr>
        <p:blipFill rotWithShape="1">
          <a:blip r:embed="rId2"/>
          <a:srcRect l="41095"/>
          <a:stretch/>
        </p:blipFill>
        <p:spPr>
          <a:xfrm>
            <a:off x="13655" y="0"/>
            <a:ext cx="1033925" cy="10691813"/>
          </a:xfrm>
          <a:prstGeom prst="rect">
            <a:avLst/>
          </a:prstGeom>
        </p:spPr>
      </p:pic>
      <p:sp>
        <p:nvSpPr>
          <p:cNvPr id="96" name="Oval 16">
            <a:extLst>
              <a:ext uri="{FF2B5EF4-FFF2-40B4-BE49-F238E27FC236}">
                <a16:creationId xmlns:a16="http://schemas.microsoft.com/office/drawing/2014/main" id="{7D19BD33-DFB9-1649-A2F3-0B7E6B2F4EEE}"/>
              </a:ext>
            </a:extLst>
          </p:cNvPr>
          <p:cNvSpPr/>
          <p:nvPr/>
        </p:nvSpPr>
        <p:spPr>
          <a:xfrm>
            <a:off x="1510294" y="795934"/>
            <a:ext cx="1473554" cy="1394771"/>
          </a:xfrm>
          <a:prstGeom prst="ellipse">
            <a:avLst/>
          </a:prstGeom>
          <a:solidFill>
            <a:srgbClr val="F1595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en-PH" sz="1400" b="1" dirty="0">
                <a:solidFill>
                  <a:schemeClr val="bg1"/>
                </a:solidFill>
              </a:rPr>
              <a:t>VOTRE</a:t>
            </a:r>
          </a:p>
          <a:p>
            <a:pPr algn="ctr"/>
            <a:r>
              <a:rPr lang="en-PH" sz="1400" b="1" dirty="0">
                <a:solidFill>
                  <a:schemeClr val="bg1"/>
                </a:solidFill>
              </a:rPr>
              <a:t>PHOTO</a:t>
            </a:r>
          </a:p>
        </p:txBody>
      </p:sp>
      <p:sp>
        <p:nvSpPr>
          <p:cNvPr id="102" name="object 115">
            <a:extLst>
              <a:ext uri="{FF2B5EF4-FFF2-40B4-BE49-F238E27FC236}">
                <a16:creationId xmlns:a16="http://schemas.microsoft.com/office/drawing/2014/main" id="{4A625A75-16B1-B049-A65E-5CDD24CFAD01}"/>
              </a:ext>
            </a:extLst>
          </p:cNvPr>
          <p:cNvSpPr txBox="1"/>
          <p:nvPr/>
        </p:nvSpPr>
        <p:spPr>
          <a:xfrm>
            <a:off x="1681568" y="9239024"/>
            <a:ext cx="1185859" cy="215444"/>
          </a:xfrm>
          <a:prstGeom prst="rect">
            <a:avLst/>
          </a:prstGeom>
        </p:spPr>
        <p:txBody>
          <a:bodyPr vert="horz" wrap="square" lIns="0" tIns="0" rIns="0" bIns="0" rtlCol="0">
            <a:spAutoFit/>
          </a:bodyPr>
          <a:lstStyle/>
          <a:p>
            <a:pPr marL="12699"/>
            <a:r>
              <a:rPr lang="fr-FR" sz="1400" b="1" dirty="0">
                <a:solidFill>
                  <a:srgbClr val="F15959"/>
                </a:solidFill>
                <a:cs typeface="Proxima Nova Rg"/>
              </a:rPr>
              <a:t>ANGLAIS</a:t>
            </a:r>
            <a:endParaRPr sz="1400" dirty="0">
              <a:solidFill>
                <a:srgbClr val="F15959"/>
              </a:solidFill>
              <a:cs typeface="Proxima Nova Rg"/>
            </a:endParaRPr>
          </a:p>
        </p:txBody>
      </p:sp>
      <p:cxnSp>
        <p:nvCxnSpPr>
          <p:cNvPr id="103" name="Connecteur droit 102">
            <a:extLst>
              <a:ext uri="{FF2B5EF4-FFF2-40B4-BE49-F238E27FC236}">
                <a16:creationId xmlns:a16="http://schemas.microsoft.com/office/drawing/2014/main" id="{A2A30799-EF42-D544-A768-7A0B5C4907C9}"/>
              </a:ext>
            </a:extLst>
          </p:cNvPr>
          <p:cNvCxnSpPr/>
          <p:nvPr/>
        </p:nvCxnSpPr>
        <p:spPr>
          <a:xfrm>
            <a:off x="1227912" y="9526984"/>
            <a:ext cx="2004397" cy="0"/>
          </a:xfrm>
          <a:prstGeom prst="line">
            <a:avLst/>
          </a:prstGeom>
          <a:ln w="28575">
            <a:solidFill>
              <a:srgbClr val="284296"/>
            </a:solidFill>
            <a:prstDash val="sysDot"/>
          </a:ln>
        </p:spPr>
        <p:style>
          <a:lnRef idx="1">
            <a:schemeClr val="accent1"/>
          </a:lnRef>
          <a:fillRef idx="0">
            <a:schemeClr val="accent1"/>
          </a:fillRef>
          <a:effectRef idx="0">
            <a:schemeClr val="accent1"/>
          </a:effectRef>
          <a:fontRef idx="minor">
            <a:schemeClr val="tx1"/>
          </a:fontRef>
        </p:style>
      </p:cxnSp>
      <p:sp>
        <p:nvSpPr>
          <p:cNvPr id="104" name="object 47">
            <a:extLst>
              <a:ext uri="{FF2B5EF4-FFF2-40B4-BE49-F238E27FC236}">
                <a16:creationId xmlns:a16="http://schemas.microsoft.com/office/drawing/2014/main" id="{7B01DFE1-C35A-0347-8F03-737517311F89}"/>
              </a:ext>
            </a:extLst>
          </p:cNvPr>
          <p:cNvSpPr txBox="1"/>
          <p:nvPr/>
        </p:nvSpPr>
        <p:spPr>
          <a:xfrm>
            <a:off x="1205171" y="9725456"/>
            <a:ext cx="693102"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ALLEMAND</a:t>
            </a:r>
            <a:endParaRPr sz="1000" dirty="0">
              <a:cs typeface="Proxima Nova Rg"/>
            </a:endParaRPr>
          </a:p>
        </p:txBody>
      </p:sp>
      <p:sp>
        <p:nvSpPr>
          <p:cNvPr id="105" name="object 48">
            <a:extLst>
              <a:ext uri="{FF2B5EF4-FFF2-40B4-BE49-F238E27FC236}">
                <a16:creationId xmlns:a16="http://schemas.microsoft.com/office/drawing/2014/main" id="{601A8CE3-A769-5942-AB57-C121AD51D767}"/>
              </a:ext>
            </a:extLst>
          </p:cNvPr>
          <p:cNvSpPr txBox="1"/>
          <p:nvPr/>
        </p:nvSpPr>
        <p:spPr>
          <a:xfrm>
            <a:off x="1315462" y="10004814"/>
            <a:ext cx="606301"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ANGLAIS</a:t>
            </a:r>
            <a:endParaRPr sz="1000" dirty="0">
              <a:cs typeface="Proxima Nova Rg"/>
            </a:endParaRPr>
          </a:p>
        </p:txBody>
      </p:sp>
      <p:sp>
        <p:nvSpPr>
          <p:cNvPr id="106" name="object 59">
            <a:extLst>
              <a:ext uri="{FF2B5EF4-FFF2-40B4-BE49-F238E27FC236}">
                <a16:creationId xmlns:a16="http://schemas.microsoft.com/office/drawing/2014/main" id="{2680DDE6-0B42-F84D-8F4D-BD351A50DC48}"/>
              </a:ext>
            </a:extLst>
          </p:cNvPr>
          <p:cNvSpPr txBox="1"/>
          <p:nvPr/>
        </p:nvSpPr>
        <p:spPr>
          <a:xfrm>
            <a:off x="1357703" y="10276615"/>
            <a:ext cx="557830"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ITALIEN</a:t>
            </a:r>
            <a:endParaRPr sz="1000" dirty="0">
              <a:cs typeface="Proxima Nova Rg"/>
            </a:endParaRPr>
          </a:p>
        </p:txBody>
      </p:sp>
      <p:sp>
        <p:nvSpPr>
          <p:cNvPr id="7" name="Rectangle 6">
            <a:extLst>
              <a:ext uri="{FF2B5EF4-FFF2-40B4-BE49-F238E27FC236}">
                <a16:creationId xmlns:a16="http://schemas.microsoft.com/office/drawing/2014/main" id="{206E4EFB-9A23-4A4D-B8FC-5B9960A26DF8}"/>
              </a:ext>
            </a:extLst>
          </p:cNvPr>
          <p:cNvSpPr/>
          <p:nvPr/>
        </p:nvSpPr>
        <p:spPr>
          <a:xfrm>
            <a:off x="2081288" y="8134171"/>
            <a:ext cx="1100494" cy="1411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106">
            <a:extLst>
              <a:ext uri="{FF2B5EF4-FFF2-40B4-BE49-F238E27FC236}">
                <a16:creationId xmlns:a16="http://schemas.microsoft.com/office/drawing/2014/main" id="{306A8FAC-DB10-C745-A438-B8639D7C7366}"/>
              </a:ext>
            </a:extLst>
          </p:cNvPr>
          <p:cNvSpPr/>
          <p:nvPr/>
        </p:nvSpPr>
        <p:spPr>
          <a:xfrm>
            <a:off x="2081288" y="8420602"/>
            <a:ext cx="962626" cy="142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107">
            <a:extLst>
              <a:ext uri="{FF2B5EF4-FFF2-40B4-BE49-F238E27FC236}">
                <a16:creationId xmlns:a16="http://schemas.microsoft.com/office/drawing/2014/main" id="{F5C21821-7398-B447-BB41-5B01FF3BD500}"/>
              </a:ext>
            </a:extLst>
          </p:cNvPr>
          <p:cNvSpPr/>
          <p:nvPr/>
        </p:nvSpPr>
        <p:spPr>
          <a:xfrm>
            <a:off x="2081288" y="8696441"/>
            <a:ext cx="1100494" cy="1411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108">
            <a:extLst>
              <a:ext uri="{FF2B5EF4-FFF2-40B4-BE49-F238E27FC236}">
                <a16:creationId xmlns:a16="http://schemas.microsoft.com/office/drawing/2014/main" id="{87CEC8F9-C3C4-6B42-92B9-AE8543226782}"/>
              </a:ext>
            </a:extLst>
          </p:cNvPr>
          <p:cNvSpPr/>
          <p:nvPr/>
        </p:nvSpPr>
        <p:spPr>
          <a:xfrm>
            <a:off x="2055864" y="9717731"/>
            <a:ext cx="1100494" cy="1411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109">
            <a:extLst>
              <a:ext uri="{FF2B5EF4-FFF2-40B4-BE49-F238E27FC236}">
                <a16:creationId xmlns:a16="http://schemas.microsoft.com/office/drawing/2014/main" id="{2ED0EE79-87ED-C748-B42C-B4B45ACB258A}"/>
              </a:ext>
            </a:extLst>
          </p:cNvPr>
          <p:cNvSpPr/>
          <p:nvPr/>
        </p:nvSpPr>
        <p:spPr>
          <a:xfrm>
            <a:off x="2055864" y="10004162"/>
            <a:ext cx="962626" cy="142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Rectangle 110">
            <a:extLst>
              <a:ext uri="{FF2B5EF4-FFF2-40B4-BE49-F238E27FC236}">
                <a16:creationId xmlns:a16="http://schemas.microsoft.com/office/drawing/2014/main" id="{FF331666-8365-534A-A2EA-FC3E48B05AC4}"/>
              </a:ext>
            </a:extLst>
          </p:cNvPr>
          <p:cNvSpPr/>
          <p:nvPr/>
        </p:nvSpPr>
        <p:spPr>
          <a:xfrm>
            <a:off x="2055864" y="10280001"/>
            <a:ext cx="1100494" cy="1411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2" name="Image 111">
            <a:extLst>
              <a:ext uri="{FF2B5EF4-FFF2-40B4-BE49-F238E27FC236}">
                <a16:creationId xmlns:a16="http://schemas.microsoft.com/office/drawing/2014/main" id="{1D3B02DE-7AE9-FC41-A136-18C63EE9FB93}"/>
              </a:ext>
            </a:extLst>
          </p:cNvPr>
          <p:cNvPicPr>
            <a:picLocks noChangeAspect="1"/>
          </p:cNvPicPr>
          <p:nvPr/>
        </p:nvPicPr>
        <p:blipFill rotWithShape="1">
          <a:blip r:embed="rId2"/>
          <a:srcRect l="41095" r="41258"/>
          <a:stretch/>
        </p:blipFill>
        <p:spPr>
          <a:xfrm>
            <a:off x="3534976" y="-1"/>
            <a:ext cx="309760" cy="10691813"/>
          </a:xfrm>
          <a:prstGeom prst="rect">
            <a:avLst/>
          </a:prstGeom>
        </p:spPr>
      </p:pic>
    </p:spTree>
    <p:extLst>
      <p:ext uri="{BB962C8B-B14F-4D97-AF65-F5344CB8AC3E}">
        <p14:creationId xmlns:p14="http://schemas.microsoft.com/office/powerpoint/2010/main" val="87794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61366" y="683168"/>
            <a:ext cx="6967382" cy="8864678"/>
          </a:xfrm>
        </p:spPr>
        <p:txBody>
          <a:bodyPr>
            <a:normAutofit fontScale="85000" lnSpcReduction="20000"/>
          </a:bodyPr>
          <a:lstStyle/>
          <a:p>
            <a:pPr marL="0" indent="0">
              <a:buNone/>
            </a:pPr>
            <a:endParaRPr lang="fr-FR" dirty="0"/>
          </a:p>
          <a:p>
            <a:pPr marL="0" indent="0">
              <a:buNone/>
            </a:pPr>
            <a:r>
              <a:rPr lang="es-ES" b="1" dirty="0"/>
              <a:t>Cher </a:t>
            </a:r>
            <a:r>
              <a:rPr lang="es-ES" b="1" dirty="0" err="1"/>
              <a:t>candidat</a:t>
            </a:r>
            <a:r>
              <a:rPr lang="es-ES" b="1" dirty="0"/>
              <a:t>,</a:t>
            </a:r>
          </a:p>
          <a:p>
            <a:pPr marL="0" indent="0">
              <a:buNone/>
            </a:pPr>
            <a:endParaRPr lang="es-ES" dirty="0"/>
          </a:p>
          <a:p>
            <a:pPr marL="0" indent="0">
              <a:buNone/>
            </a:pPr>
            <a:r>
              <a:rPr lang="fr-FR" dirty="0"/>
              <a:t>Merci d'avoir téléchargé ce modèle depuis notre site Web. Nous espérons que cela vous aidera à créer votre CV. Prenez le temps de rédiger votre CV avec soin, car il décrit votre parcours professionnel et votre personnalité.</a:t>
            </a:r>
          </a:p>
          <a:p>
            <a:pPr marL="0" indent="0">
              <a:buNone/>
            </a:pPr>
            <a:endParaRPr lang="es-ES" dirty="0"/>
          </a:p>
          <a:p>
            <a:pPr marL="0" indent="0">
              <a:buNone/>
            </a:pPr>
            <a:r>
              <a:rPr lang="fr-FR" dirty="0"/>
              <a:t>N'oubliez pas qu'une bonne candidature est une candidature personnalisée ! Si vous avez besoin d'autres modèles de CV, n’hésitez pas à retourner sur notre site Web: </a:t>
            </a:r>
            <a:r>
              <a:rPr lang="fr-FR" dirty="0">
                <a:hlinkClick r:id="rId2"/>
              </a:rPr>
              <a:t>HTTPS://WWW.EXEMPLEDECV.COM</a:t>
            </a:r>
            <a:r>
              <a:rPr lang="fr-FR" dirty="0"/>
              <a:t> </a:t>
            </a:r>
          </a:p>
          <a:p>
            <a:pPr marL="0" indent="0">
              <a:buNone/>
            </a:pPr>
            <a:r>
              <a:rPr lang="fr-FR" dirty="0"/>
              <a:t>---</a:t>
            </a:r>
          </a:p>
          <a:p>
            <a:pPr marL="0" indent="0">
              <a:buNone/>
            </a:pPr>
            <a:endParaRPr lang="fr-FR" dirty="0"/>
          </a:p>
          <a:p>
            <a:pPr marL="0" indent="0">
              <a:buNone/>
            </a:pPr>
            <a:r>
              <a:rPr lang="fr-FR" b="1" dirty="0"/>
              <a:t>Copyright EXEMPLEDECV.COM</a:t>
            </a:r>
          </a:p>
          <a:p>
            <a:pPr marL="0" indent="0">
              <a:buNone/>
            </a:pPr>
            <a:endParaRPr lang="fr-FR" dirty="0"/>
          </a:p>
          <a:p>
            <a:pPr marL="0" indent="0">
              <a:buNone/>
            </a:pPr>
            <a:r>
              <a:rPr lang="fr-FR" dirty="0"/>
              <a:t>Les contenus publiés sur notre site (modèles de CV, modèles de lettres, articles, etc.) sont la propriété de </a:t>
            </a:r>
            <a:r>
              <a:rPr lang="fr-FR" dirty="0" err="1"/>
              <a:t>EXEMPLEDECV.com</a:t>
            </a:r>
            <a:endParaRPr lang="fr-FR" dirty="0"/>
          </a:p>
          <a:p>
            <a:pPr marL="0" indent="0">
              <a:buNone/>
            </a:pPr>
            <a:endParaRPr lang="fr-FR" dirty="0"/>
          </a:p>
          <a:p>
            <a:pPr marL="0" indent="0">
              <a:buNone/>
            </a:pPr>
            <a:r>
              <a:rPr lang="fr-FR" b="1" dirty="0">
                <a:solidFill>
                  <a:srgbClr val="00B050"/>
                </a:solidFill>
              </a:rPr>
              <a:t>O</a:t>
            </a:r>
            <a:r>
              <a:rPr lang="fr-FR" dirty="0"/>
              <a:t>     Leur utilisation est limitée à un usage strictement personnel.</a:t>
            </a:r>
          </a:p>
          <a:p>
            <a:pPr marL="0" indent="0">
              <a:buNone/>
            </a:pPr>
            <a:r>
              <a:rPr lang="fr-FR" b="1" dirty="0">
                <a:solidFill>
                  <a:srgbClr val="FF0000"/>
                </a:solidFill>
              </a:rPr>
              <a:t>X</a:t>
            </a:r>
            <a:r>
              <a:rPr lang="fr-FR" dirty="0"/>
              <a:t> 	Il est interdit de les diffuser, de les publier ou de les redistribuer sans notre accord.</a:t>
            </a:r>
            <a:endParaRPr lang="es-ES" dirty="0"/>
          </a:p>
          <a:p>
            <a:pPr marL="0" indent="0">
              <a:buNone/>
            </a:pPr>
            <a:r>
              <a:rPr lang="fr-FR" b="1" dirty="0">
                <a:solidFill>
                  <a:srgbClr val="FF0000"/>
                </a:solidFill>
              </a:rPr>
              <a:t>X</a:t>
            </a:r>
            <a:r>
              <a:rPr lang="fr-FR" dirty="0"/>
              <a:t>     Il est également interdit de donner accès au lien de téléchargement ou au lien d'édition.</a:t>
            </a:r>
          </a:p>
          <a:p>
            <a:pPr marL="0" indent="0">
              <a:buNone/>
            </a:pPr>
            <a:endParaRPr lang="es-ES" dirty="0"/>
          </a:p>
          <a:p>
            <a:pPr marL="0" indent="0">
              <a:buNone/>
            </a:pPr>
            <a:r>
              <a:rPr lang="fr-FR" dirty="0"/>
              <a:t>Contenu présenté dans 180 pays devant un huissier de justice. Reproduction strictement interdite, même partielle. Limité à un usage strictement personnel.</a:t>
            </a:r>
          </a:p>
          <a:p>
            <a:pPr marL="0" indent="0">
              <a:buNone/>
            </a:pPr>
            <a:r>
              <a:rPr lang="fr-FR" dirty="0"/>
              <a:t>---</a:t>
            </a:r>
          </a:p>
          <a:p>
            <a:pPr marL="0" indent="0">
              <a:buNone/>
            </a:pPr>
            <a:endParaRPr lang="fr-FR" dirty="0"/>
          </a:p>
          <a:p>
            <a:pPr marL="0" indent="0">
              <a:buNone/>
            </a:pPr>
            <a:r>
              <a:rPr lang="fr-FR" dirty="0">
                <a:solidFill>
                  <a:schemeClr val="bg1">
                    <a:lumMod val="65000"/>
                  </a:schemeClr>
                </a:solidFill>
              </a:rPr>
              <a:t>Les modèles disponibles sur notre site Web sont fournis «tels quels» et sans garantie.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9380305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TotalTime>
  <Words>620</Words>
  <Application>Microsoft Macintosh PowerPoint</Application>
  <PresentationFormat>Personnalisé</PresentationFormat>
  <Paragraphs>77</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 49</dc:title>
  <dc:subject/>
  <dc:creator>www.exempledecv.com</dc:creator>
  <cp:keywords/>
  <dc:description/>
  <cp:lastModifiedBy>Axel Maille</cp:lastModifiedBy>
  <cp:revision>23</cp:revision>
  <dcterms:created xsi:type="dcterms:W3CDTF">2017-11-03T15:47:36Z</dcterms:created>
  <dcterms:modified xsi:type="dcterms:W3CDTF">2021-01-21T17:05:58Z</dcterms:modified>
  <cp:category/>
</cp:coreProperties>
</file>