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Lst>
  <p:sldSz cx="7562850" cy="10688638"/>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814F35"/>
    <a:srgbClr val="3593C6"/>
    <a:srgbClr val="05285F"/>
    <a:srgbClr val="120E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97"/>
    <p:restoredTop sz="96352"/>
  </p:normalViewPr>
  <p:slideViewPr>
    <p:cSldViewPr snapToGrid="0" snapToObjects="1">
      <p:cViewPr>
        <p:scale>
          <a:sx n="170" d="100"/>
          <a:sy n="170" d="100"/>
        </p:scale>
        <p:origin x="1640" y="-5216"/>
      </p:cViewPr>
      <p:guideLst>
        <p:guide orient="horz" pos="3367"/>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67214" y="3320407"/>
            <a:ext cx="6428423" cy="2291129"/>
          </a:xfrm>
        </p:spPr>
        <p:txBody>
          <a:bodyPr/>
          <a:lstStyle/>
          <a:p>
            <a:r>
              <a:rPr lang="fr-FR"/>
              <a:t>Cliquez et modifiez le titre</a:t>
            </a:r>
          </a:p>
        </p:txBody>
      </p:sp>
      <p:sp>
        <p:nvSpPr>
          <p:cNvPr id="3" name="Sous-titr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38ADE22D-FC7B-804B-89C8-42E9AB2A27C3}" type="datetimeFigureOut">
              <a:rPr lang="fr-FR" smtClean="0"/>
              <a:t>22/01/2025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261959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8ADE22D-FC7B-804B-89C8-42E9AB2A27C3}" type="datetimeFigureOut">
              <a:rPr lang="fr-FR" smtClean="0"/>
              <a:t>22/01/2025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3489181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535084" y="668040"/>
            <a:ext cx="1407530" cy="1421440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312493" y="668040"/>
            <a:ext cx="4096544" cy="1421440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8ADE22D-FC7B-804B-89C8-42E9AB2A27C3}" type="datetimeFigureOut">
              <a:rPr lang="fr-FR" smtClean="0"/>
              <a:t>22/01/2025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344326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8ADE22D-FC7B-804B-89C8-42E9AB2A27C3}" type="datetimeFigureOut">
              <a:rPr lang="fr-FR" smtClean="0"/>
              <a:t>22/01/2025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943105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97413" y="6868441"/>
            <a:ext cx="6428423" cy="2122882"/>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38ADE22D-FC7B-804B-89C8-42E9AB2A27C3}" type="datetimeFigureOut">
              <a:rPr lang="fr-FR" smtClean="0"/>
              <a:t>22/01/2025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160194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312493"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190577"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8ADE22D-FC7B-804B-89C8-42E9AB2A27C3}" type="datetimeFigureOut">
              <a:rPr lang="fr-FR" smtClean="0"/>
              <a:t>22/01/2025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3023387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78143" y="428041"/>
            <a:ext cx="6806565" cy="178144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8ADE22D-FC7B-804B-89C8-42E9AB2A27C3}" type="datetimeFigureOut">
              <a:rPr lang="fr-FR" smtClean="0"/>
              <a:t>22/01/2025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4256645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38ADE22D-FC7B-804B-89C8-42E9AB2A27C3}" type="datetimeFigureOut">
              <a:rPr lang="fr-FR" smtClean="0"/>
              <a:t>22/01/2025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300364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8ADE22D-FC7B-804B-89C8-42E9AB2A27C3}" type="datetimeFigureOut">
              <a:rPr lang="fr-FR" smtClean="0"/>
              <a:t>22/01/2025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1190603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78143" y="425566"/>
            <a:ext cx="2488126" cy="181113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8ADE22D-FC7B-804B-89C8-42E9AB2A27C3}" type="datetimeFigureOut">
              <a:rPr lang="fr-FR" smtClean="0"/>
              <a:t>22/01/2025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232251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82372" y="7482047"/>
            <a:ext cx="4537710" cy="88329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482372" y="955049"/>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8ADE22D-FC7B-804B-89C8-42E9AB2A27C3}" type="datetimeFigureOut">
              <a:rPr lang="fr-FR" smtClean="0"/>
              <a:t>22/01/2025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1847910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1200">
                <a:solidFill>
                  <a:schemeClr val="tx1">
                    <a:tint val="75000"/>
                  </a:schemeClr>
                </a:solidFill>
              </a:defRPr>
            </a:lvl1pPr>
          </a:lstStyle>
          <a:p>
            <a:fld id="{38ADE22D-FC7B-804B-89C8-42E9AB2A27C3}" type="datetimeFigureOut">
              <a:rPr lang="fr-FR" smtClean="0"/>
              <a:t>22/01/2025</a:t>
            </a:fld>
            <a:endParaRPr lang="fr-FR"/>
          </a:p>
        </p:txBody>
      </p:sp>
      <p:sp>
        <p:nvSpPr>
          <p:cNvPr id="5" name="Espace réservé du pied de page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1200">
                <a:solidFill>
                  <a:schemeClr val="tx1">
                    <a:tint val="75000"/>
                  </a:schemeClr>
                </a:solidFill>
              </a:defRPr>
            </a:lvl1pPr>
          </a:lstStyle>
          <a:p>
            <a:fld id="{1BD0BC63-4D46-7B49-B9B5-616CA7D2F861}" type="slidenum">
              <a:rPr lang="fr-FR" smtClean="0"/>
              <a:t>‹N°›</a:t>
            </a:fld>
            <a:endParaRPr lang="fr-FR"/>
          </a:p>
        </p:txBody>
      </p:sp>
    </p:spTree>
    <p:extLst>
      <p:ext uri="{BB962C8B-B14F-4D97-AF65-F5344CB8AC3E}">
        <p14:creationId xmlns:p14="http://schemas.microsoft.com/office/powerpoint/2010/main" val="2761790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exempledecv.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B0670A2-94CB-4E41-9374-903F014D05FE}"/>
              </a:ext>
            </a:extLst>
          </p:cNvPr>
          <p:cNvPicPr>
            <a:picLocks noChangeAspect="1"/>
          </p:cNvPicPr>
          <p:nvPr/>
        </p:nvPicPr>
        <p:blipFill>
          <a:blip r:embed="rId2"/>
          <a:stretch>
            <a:fillRect/>
          </a:stretch>
        </p:blipFill>
        <p:spPr>
          <a:xfrm>
            <a:off x="0" y="-11001"/>
            <a:ext cx="7562850" cy="3937590"/>
          </a:xfrm>
          <a:prstGeom prst="rect">
            <a:avLst/>
          </a:prstGeom>
        </p:spPr>
      </p:pic>
      <p:sp>
        <p:nvSpPr>
          <p:cNvPr id="112" name="Oval 16">
            <a:extLst>
              <a:ext uri="{FF2B5EF4-FFF2-40B4-BE49-F238E27FC236}">
                <a16:creationId xmlns:a16="http://schemas.microsoft.com/office/drawing/2014/main" id="{8BB277D3-6F45-654B-BD1D-753B4C98E309}"/>
              </a:ext>
            </a:extLst>
          </p:cNvPr>
          <p:cNvSpPr/>
          <p:nvPr/>
        </p:nvSpPr>
        <p:spPr>
          <a:xfrm>
            <a:off x="368502" y="410348"/>
            <a:ext cx="1314254" cy="1283316"/>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en-PH" sz="1200" dirty="0">
                <a:solidFill>
                  <a:schemeClr val="tx1"/>
                </a:solidFill>
              </a:rPr>
              <a:t>VOTRE</a:t>
            </a:r>
          </a:p>
          <a:p>
            <a:pPr algn="ctr"/>
            <a:r>
              <a:rPr lang="en-PH" sz="1200" dirty="0">
                <a:solidFill>
                  <a:schemeClr val="tx1"/>
                </a:solidFill>
              </a:rPr>
              <a:t>PHOTO</a:t>
            </a:r>
          </a:p>
        </p:txBody>
      </p:sp>
      <p:sp>
        <p:nvSpPr>
          <p:cNvPr id="113" name="ZoneTexte 112">
            <a:extLst>
              <a:ext uri="{FF2B5EF4-FFF2-40B4-BE49-F238E27FC236}">
                <a16:creationId xmlns:a16="http://schemas.microsoft.com/office/drawing/2014/main" id="{E6B146BB-7FBA-EC49-BEB1-B6086E3ADFAD}"/>
              </a:ext>
            </a:extLst>
          </p:cNvPr>
          <p:cNvSpPr txBox="1"/>
          <p:nvPr/>
        </p:nvSpPr>
        <p:spPr>
          <a:xfrm>
            <a:off x="1911402" y="308343"/>
            <a:ext cx="3678486" cy="646331"/>
          </a:xfrm>
          <a:prstGeom prst="rect">
            <a:avLst/>
          </a:prstGeom>
          <a:noFill/>
        </p:spPr>
        <p:txBody>
          <a:bodyPr wrap="none" rtlCol="0">
            <a:spAutoFit/>
          </a:bodyPr>
          <a:lstStyle/>
          <a:p>
            <a:r>
              <a:rPr lang="fr-FR" sz="3600" dirty="0">
                <a:solidFill>
                  <a:schemeClr val="bg1"/>
                </a:solidFill>
              </a:rPr>
              <a:t>Vincent</a:t>
            </a:r>
            <a:r>
              <a:rPr lang="fr-FR" sz="3600" b="1" dirty="0">
                <a:solidFill>
                  <a:schemeClr val="bg1"/>
                </a:solidFill>
              </a:rPr>
              <a:t> LANGLOIS</a:t>
            </a:r>
          </a:p>
        </p:txBody>
      </p:sp>
      <p:sp>
        <p:nvSpPr>
          <p:cNvPr id="123" name="ZoneTexte 9">
            <a:extLst>
              <a:ext uri="{FF2B5EF4-FFF2-40B4-BE49-F238E27FC236}">
                <a16:creationId xmlns:a16="http://schemas.microsoft.com/office/drawing/2014/main" id="{13F7BA12-9DF1-114D-9419-5B236A37502C}"/>
              </a:ext>
            </a:extLst>
          </p:cNvPr>
          <p:cNvSpPr txBox="1"/>
          <p:nvPr/>
        </p:nvSpPr>
        <p:spPr>
          <a:xfrm>
            <a:off x="5501443" y="2188624"/>
            <a:ext cx="2030680" cy="938719"/>
          </a:xfrm>
          <a:prstGeom prst="rect">
            <a:avLst/>
          </a:prstGeom>
          <a:noFill/>
        </p:spPr>
        <p:txBody>
          <a:bodyPr wrap="square" rtlCol="0">
            <a:spAutoFit/>
          </a:bodyPr>
          <a:lstStyle/>
          <a:p>
            <a:r>
              <a:rPr lang="fr-FR" sz="1100" dirty="0">
                <a:solidFill>
                  <a:schemeClr val="bg1"/>
                </a:solidFill>
                <a:ea typeface="Times New Roman" charset="0"/>
                <a:cs typeface="Times New Roman" charset="0"/>
              </a:rPr>
              <a:t>Tel :  01 02 03 04 05</a:t>
            </a:r>
          </a:p>
          <a:p>
            <a:r>
              <a:rPr lang="fr-FR" sz="1100" dirty="0">
                <a:solidFill>
                  <a:schemeClr val="bg1"/>
                </a:solidFill>
                <a:ea typeface="Times New Roman" charset="0"/>
                <a:cs typeface="Times New Roman" charset="0"/>
              </a:rPr>
              <a:t>Mob : 06 01 02 03 04</a:t>
            </a:r>
          </a:p>
          <a:p>
            <a:r>
              <a:rPr lang="fr-FR" sz="1100" dirty="0">
                <a:solidFill>
                  <a:schemeClr val="bg1"/>
                </a:solidFill>
                <a:ea typeface="Times New Roman" charset="0"/>
                <a:cs typeface="Times New Roman" charset="0"/>
              </a:rPr>
              <a:t>Mail: </a:t>
            </a:r>
            <a:r>
              <a:rPr lang="fr-FR" sz="1100" dirty="0" err="1">
                <a:solidFill>
                  <a:schemeClr val="bg1"/>
                </a:solidFill>
                <a:ea typeface="Times New Roman" charset="0"/>
                <a:cs typeface="Times New Roman" charset="0"/>
              </a:rPr>
              <a:t>mail@mail.com</a:t>
            </a:r>
            <a:endParaRPr lang="fr-FR" sz="1100" dirty="0">
              <a:solidFill>
                <a:schemeClr val="bg1"/>
              </a:solidFill>
              <a:ea typeface="Times New Roman" charset="0"/>
              <a:cs typeface="Times New Roman" charset="0"/>
            </a:endParaRPr>
          </a:p>
          <a:p>
            <a:r>
              <a:rPr lang="fr-FR" sz="1100" dirty="0">
                <a:solidFill>
                  <a:schemeClr val="bg1"/>
                </a:solidFill>
                <a:ea typeface="Times New Roman" charset="0"/>
                <a:cs typeface="Times New Roman" charset="0"/>
              </a:rPr>
              <a:t>Adresse : 17 rue de la Réussite </a:t>
            </a:r>
            <a:br>
              <a:rPr lang="fr-FR" sz="1100" dirty="0">
                <a:solidFill>
                  <a:schemeClr val="bg1"/>
                </a:solidFill>
                <a:ea typeface="Times New Roman" charset="0"/>
                <a:cs typeface="Times New Roman" charset="0"/>
              </a:rPr>
            </a:br>
            <a:r>
              <a:rPr lang="fr-FR" sz="1100" dirty="0">
                <a:solidFill>
                  <a:schemeClr val="bg1"/>
                </a:solidFill>
                <a:ea typeface="Times New Roman" charset="0"/>
                <a:cs typeface="Times New Roman" charset="0"/>
              </a:rPr>
              <a:t>75012 Paris</a:t>
            </a:r>
          </a:p>
        </p:txBody>
      </p:sp>
      <p:sp>
        <p:nvSpPr>
          <p:cNvPr id="124" name="Rectangle 123">
            <a:extLst>
              <a:ext uri="{FF2B5EF4-FFF2-40B4-BE49-F238E27FC236}">
                <a16:creationId xmlns:a16="http://schemas.microsoft.com/office/drawing/2014/main" id="{658250C9-F0E8-6647-9DC9-D69BC5D2900E}"/>
              </a:ext>
            </a:extLst>
          </p:cNvPr>
          <p:cNvSpPr/>
          <p:nvPr/>
        </p:nvSpPr>
        <p:spPr>
          <a:xfrm>
            <a:off x="5492357" y="1819292"/>
            <a:ext cx="1426544" cy="369332"/>
          </a:xfrm>
          <a:prstGeom prst="rect">
            <a:avLst/>
          </a:prstGeom>
        </p:spPr>
        <p:txBody>
          <a:bodyPr wrap="none">
            <a:spAutoFit/>
          </a:bodyPr>
          <a:lstStyle/>
          <a:p>
            <a:pPr algn="r"/>
            <a:r>
              <a:rPr lang="fr-FR" dirty="0">
                <a:solidFill>
                  <a:schemeClr val="bg1"/>
                </a:solidFill>
                <a:ea typeface="Times New Roman" charset="0"/>
                <a:cs typeface="Times New Roman" charset="0"/>
              </a:rPr>
              <a:t>Mes contacts</a:t>
            </a:r>
          </a:p>
        </p:txBody>
      </p:sp>
      <p:cxnSp>
        <p:nvCxnSpPr>
          <p:cNvPr id="8" name="Connecteur droit 7">
            <a:extLst>
              <a:ext uri="{FF2B5EF4-FFF2-40B4-BE49-F238E27FC236}">
                <a16:creationId xmlns:a16="http://schemas.microsoft.com/office/drawing/2014/main" id="{BCC2BF12-497B-B84D-968E-AFE69B73E55F}"/>
              </a:ext>
            </a:extLst>
          </p:cNvPr>
          <p:cNvCxnSpPr/>
          <p:nvPr/>
        </p:nvCxnSpPr>
        <p:spPr>
          <a:xfrm>
            <a:off x="5115328" y="1779297"/>
            <a:ext cx="0" cy="168713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32" name="Rectangle 131">
            <a:extLst>
              <a:ext uri="{FF2B5EF4-FFF2-40B4-BE49-F238E27FC236}">
                <a16:creationId xmlns:a16="http://schemas.microsoft.com/office/drawing/2014/main" id="{43DAA42C-3E5F-EB4B-99B8-435B86E6A1E9}"/>
              </a:ext>
            </a:extLst>
          </p:cNvPr>
          <p:cNvSpPr/>
          <p:nvPr/>
        </p:nvSpPr>
        <p:spPr>
          <a:xfrm>
            <a:off x="433106" y="2215630"/>
            <a:ext cx="4509611" cy="938719"/>
          </a:xfrm>
          <a:prstGeom prst="rect">
            <a:avLst/>
          </a:prstGeom>
        </p:spPr>
        <p:txBody>
          <a:bodyPr wrap="square">
            <a:spAutoFit/>
          </a:bodyPr>
          <a:lstStyle/>
          <a:p>
            <a:pPr defTabSz="685800">
              <a:defRPr/>
            </a:pPr>
            <a:r>
              <a:rPr lang="fr-FR" sz="1100" dirty="0">
                <a:solidFill>
                  <a:schemeClr val="bg1"/>
                </a:solidFill>
              </a:rPr>
              <a:t>Décrivez en quelques lignes vos compétences clés pour le poste et vos objectifs de carrière. Vous pouvez les mettre en forme à l’aide de puces ou les laisser sous forme de texte plein.  Cet espace peut servir de début d’introduction à votre lettre de motivation soyez précis, imaginatif et mettez en valeur votre potentiel professionnel.</a:t>
            </a:r>
          </a:p>
        </p:txBody>
      </p:sp>
      <p:sp>
        <p:nvSpPr>
          <p:cNvPr id="133" name="Rectangle 132">
            <a:extLst>
              <a:ext uri="{FF2B5EF4-FFF2-40B4-BE49-F238E27FC236}">
                <a16:creationId xmlns:a16="http://schemas.microsoft.com/office/drawing/2014/main" id="{7401D810-B335-BC4D-8F3F-361BF0FAD516}"/>
              </a:ext>
            </a:extLst>
          </p:cNvPr>
          <p:cNvSpPr/>
          <p:nvPr/>
        </p:nvSpPr>
        <p:spPr>
          <a:xfrm>
            <a:off x="433106" y="1819292"/>
            <a:ext cx="1438407" cy="369332"/>
          </a:xfrm>
          <a:prstGeom prst="rect">
            <a:avLst/>
          </a:prstGeom>
        </p:spPr>
        <p:txBody>
          <a:bodyPr wrap="none">
            <a:spAutoFit/>
          </a:bodyPr>
          <a:lstStyle/>
          <a:p>
            <a:pPr algn="r"/>
            <a:r>
              <a:rPr lang="fr-FR" dirty="0">
                <a:solidFill>
                  <a:schemeClr val="bg1"/>
                </a:solidFill>
                <a:ea typeface="Times New Roman" charset="0"/>
                <a:cs typeface="Times New Roman" charset="0"/>
              </a:rPr>
              <a:t>Mes objectifs</a:t>
            </a:r>
          </a:p>
        </p:txBody>
      </p:sp>
      <p:cxnSp>
        <p:nvCxnSpPr>
          <p:cNvPr id="10" name="Connecteur droit 9">
            <a:extLst>
              <a:ext uri="{FF2B5EF4-FFF2-40B4-BE49-F238E27FC236}">
                <a16:creationId xmlns:a16="http://schemas.microsoft.com/office/drawing/2014/main" id="{69FD4210-7FD6-A44F-B70D-12C84DD26824}"/>
              </a:ext>
            </a:extLst>
          </p:cNvPr>
          <p:cNvCxnSpPr/>
          <p:nvPr/>
        </p:nvCxnSpPr>
        <p:spPr>
          <a:xfrm>
            <a:off x="1682756" y="954674"/>
            <a:ext cx="562936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03" name="Rectangle 202">
            <a:extLst>
              <a:ext uri="{FF2B5EF4-FFF2-40B4-BE49-F238E27FC236}">
                <a16:creationId xmlns:a16="http://schemas.microsoft.com/office/drawing/2014/main" id="{1805B107-5C21-7F4A-80C5-EC56C5E607CD}"/>
              </a:ext>
            </a:extLst>
          </p:cNvPr>
          <p:cNvSpPr/>
          <p:nvPr/>
        </p:nvSpPr>
        <p:spPr>
          <a:xfrm>
            <a:off x="1909374" y="997653"/>
            <a:ext cx="2481706" cy="369332"/>
          </a:xfrm>
          <a:prstGeom prst="rect">
            <a:avLst/>
          </a:prstGeom>
        </p:spPr>
        <p:txBody>
          <a:bodyPr wrap="none">
            <a:spAutoFit/>
          </a:bodyPr>
          <a:lstStyle/>
          <a:p>
            <a:pPr algn="r"/>
            <a:r>
              <a:rPr lang="fr-FR" dirty="0">
                <a:solidFill>
                  <a:schemeClr val="bg1"/>
                </a:solidFill>
                <a:ea typeface="Times New Roman" charset="0"/>
                <a:cs typeface="Times New Roman" charset="0"/>
              </a:rPr>
              <a:t>Titre du poste recherché</a:t>
            </a:r>
          </a:p>
        </p:txBody>
      </p:sp>
      <p:sp>
        <p:nvSpPr>
          <p:cNvPr id="209" name="ZoneTexte 9">
            <a:extLst>
              <a:ext uri="{FF2B5EF4-FFF2-40B4-BE49-F238E27FC236}">
                <a16:creationId xmlns:a16="http://schemas.microsoft.com/office/drawing/2014/main" id="{F271E9BC-7DB4-B14B-BAB3-90FB19CD2A25}"/>
              </a:ext>
            </a:extLst>
          </p:cNvPr>
          <p:cNvSpPr txBox="1"/>
          <p:nvPr/>
        </p:nvSpPr>
        <p:spPr>
          <a:xfrm>
            <a:off x="226618" y="4593862"/>
            <a:ext cx="3285556" cy="1615827"/>
          </a:xfrm>
          <a:prstGeom prst="rect">
            <a:avLst/>
          </a:prstGeom>
          <a:noFill/>
        </p:spPr>
        <p:txBody>
          <a:bodyPr wrap="square" rtlCol="0">
            <a:spAutoFit/>
          </a:bodyPr>
          <a:lstStyle/>
          <a:p>
            <a:pPr defTabSz="685800">
              <a:defRPr/>
            </a:pPr>
            <a:r>
              <a:rPr lang="fr-FR" sz="1100" b="1" dirty="0">
                <a:solidFill>
                  <a:schemeClr val="tx1">
                    <a:lumMod val="65000"/>
                    <a:lumOff val="35000"/>
                  </a:schemeClr>
                </a:solidFill>
              </a:rPr>
              <a:t>2012 - Titre du diplôme – Nom de l’université / école</a:t>
            </a:r>
          </a:p>
          <a:p>
            <a:pPr defTabSz="685800">
              <a:defRPr/>
            </a:pPr>
            <a:r>
              <a:rPr lang="fr-FR" sz="1100" dirty="0">
                <a:solidFill>
                  <a:schemeClr val="tx1">
                    <a:lumMod val="65000"/>
                    <a:lumOff val="35000"/>
                  </a:schemeClr>
                </a:solidFill>
              </a:rPr>
              <a:t>Décrivez en une ligne les objectifs et les spécialités de cette formation. Inscrivez votre mention si vous en avez eu une.</a:t>
            </a:r>
          </a:p>
          <a:p>
            <a:pPr defTabSz="685800">
              <a:defRPr/>
            </a:pPr>
            <a:br>
              <a:rPr lang="fr-FR" sz="1100" b="1" dirty="0">
                <a:solidFill>
                  <a:schemeClr val="tx1">
                    <a:lumMod val="65000"/>
                    <a:lumOff val="35000"/>
                  </a:schemeClr>
                </a:solidFill>
              </a:rPr>
            </a:br>
            <a:r>
              <a:rPr lang="fr-FR" sz="1100" b="1" dirty="0">
                <a:solidFill>
                  <a:schemeClr val="tx1">
                    <a:lumMod val="65000"/>
                    <a:lumOff val="35000"/>
                  </a:schemeClr>
                </a:solidFill>
              </a:rPr>
              <a:t>2012 - Titre du diplôme – Nom de l’université / école</a:t>
            </a:r>
          </a:p>
          <a:p>
            <a:pPr defTabSz="685800">
              <a:defRPr/>
            </a:pPr>
            <a:r>
              <a:rPr lang="fr-FR" sz="1100" dirty="0">
                <a:solidFill>
                  <a:schemeClr val="tx1">
                    <a:lumMod val="65000"/>
                    <a:lumOff val="35000"/>
                  </a:schemeClr>
                </a:solidFill>
              </a:rPr>
              <a:t>Décrivez en une ligne les objectifs et les spécialités de cette formation. Inscrivez votre mention si vous en avez eu une.</a:t>
            </a:r>
          </a:p>
        </p:txBody>
      </p:sp>
      <p:sp>
        <p:nvSpPr>
          <p:cNvPr id="210" name="Rectangle 209">
            <a:extLst>
              <a:ext uri="{FF2B5EF4-FFF2-40B4-BE49-F238E27FC236}">
                <a16:creationId xmlns:a16="http://schemas.microsoft.com/office/drawing/2014/main" id="{5BCD9134-3821-C54B-9AAA-D80ACD5FB8FF}"/>
              </a:ext>
            </a:extLst>
          </p:cNvPr>
          <p:cNvSpPr/>
          <p:nvPr/>
        </p:nvSpPr>
        <p:spPr>
          <a:xfrm>
            <a:off x="217026" y="4224530"/>
            <a:ext cx="2927661" cy="369332"/>
          </a:xfrm>
          <a:prstGeom prst="rect">
            <a:avLst/>
          </a:prstGeom>
        </p:spPr>
        <p:txBody>
          <a:bodyPr wrap="none">
            <a:spAutoFit/>
          </a:bodyPr>
          <a:lstStyle/>
          <a:p>
            <a:pPr algn="r"/>
            <a:r>
              <a:rPr lang="fr-FR" dirty="0">
                <a:solidFill>
                  <a:srgbClr val="814F35"/>
                </a:solidFill>
                <a:ea typeface="Times New Roman" charset="0"/>
                <a:cs typeface="Times New Roman" charset="0"/>
              </a:rPr>
              <a:t>Formation</a:t>
            </a:r>
            <a:r>
              <a:rPr lang="fr-FR" dirty="0">
                <a:ea typeface="Times New Roman" charset="0"/>
                <a:cs typeface="Times New Roman" charset="0"/>
              </a:rPr>
              <a:t> / Parcours scolaire</a:t>
            </a:r>
          </a:p>
        </p:txBody>
      </p:sp>
      <p:sp>
        <p:nvSpPr>
          <p:cNvPr id="211" name="ZoneTexte 9">
            <a:extLst>
              <a:ext uri="{FF2B5EF4-FFF2-40B4-BE49-F238E27FC236}">
                <a16:creationId xmlns:a16="http://schemas.microsoft.com/office/drawing/2014/main" id="{6418BE53-8059-F449-A2D3-9548EDE81B0E}"/>
              </a:ext>
            </a:extLst>
          </p:cNvPr>
          <p:cNvSpPr txBox="1"/>
          <p:nvPr/>
        </p:nvSpPr>
        <p:spPr>
          <a:xfrm>
            <a:off x="4050333" y="4593862"/>
            <a:ext cx="3339906" cy="3816429"/>
          </a:xfrm>
          <a:prstGeom prst="rect">
            <a:avLst/>
          </a:prstGeom>
          <a:noFill/>
        </p:spPr>
        <p:txBody>
          <a:bodyPr wrap="square" rtlCol="0">
            <a:spAutoFit/>
          </a:bodyPr>
          <a:lstStyle/>
          <a:p>
            <a:pPr defTabSz="685800">
              <a:defRPr/>
            </a:pPr>
            <a:r>
              <a:rPr lang="fr-FR" sz="1100" b="1" dirty="0">
                <a:solidFill>
                  <a:schemeClr val="tx1">
                    <a:lumMod val="65000"/>
                    <a:lumOff val="35000"/>
                  </a:schemeClr>
                </a:solidFill>
              </a:rPr>
              <a:t>2010- 2015 Titre du poste  - Société – Ville (CP)</a:t>
            </a:r>
          </a:p>
          <a:p>
            <a:pPr defTabSz="685800">
              <a:defRPr/>
            </a:pPr>
            <a:r>
              <a:rPr lang="fr-FR" sz="1100" dirty="0">
                <a:solidFill>
                  <a:schemeClr val="tx1">
                    <a:lumMod val="65000"/>
                    <a:lumOff val="35000"/>
                  </a:schemeClr>
                </a:solidFill>
              </a:rPr>
              <a:t>Décrivez ici les fonctions que vous avez occupé. Décrivez également vos missions, le nombre de personne que vous avez encadrez et si vous le pouvez essayé d’inscrire les résultats que vous avez obtenus, n’hésitez pas à les quantifier. </a:t>
            </a:r>
          </a:p>
          <a:p>
            <a:pPr defTabSz="685800">
              <a:defRPr/>
            </a:pPr>
            <a:br>
              <a:rPr lang="fr-FR" sz="1100" dirty="0">
                <a:solidFill>
                  <a:schemeClr val="tx1">
                    <a:lumMod val="65000"/>
                    <a:lumOff val="35000"/>
                  </a:schemeClr>
                </a:solidFill>
              </a:rPr>
            </a:br>
            <a:endParaRPr lang="fr-FR" sz="1100" dirty="0">
              <a:solidFill>
                <a:schemeClr val="tx1">
                  <a:lumMod val="65000"/>
                  <a:lumOff val="35000"/>
                </a:schemeClr>
              </a:solidFill>
            </a:endParaRPr>
          </a:p>
          <a:p>
            <a:pPr defTabSz="685800">
              <a:defRPr/>
            </a:pPr>
            <a:r>
              <a:rPr lang="fr-FR" sz="1100" b="1" dirty="0">
                <a:solidFill>
                  <a:schemeClr val="tx1">
                    <a:lumMod val="65000"/>
                    <a:lumOff val="35000"/>
                  </a:schemeClr>
                </a:solidFill>
              </a:rPr>
              <a:t>2010- 2015 Titre du poste  - Société – Ville (CP)</a:t>
            </a:r>
          </a:p>
          <a:p>
            <a:pPr defTabSz="685800">
              <a:defRPr/>
            </a:pPr>
            <a:r>
              <a:rPr lang="fr-FR" sz="1100" dirty="0">
                <a:solidFill>
                  <a:schemeClr val="tx1">
                    <a:lumMod val="65000"/>
                    <a:lumOff val="35000"/>
                  </a:schemeClr>
                </a:solidFill>
              </a:rPr>
              <a:t>Décrivez ici les fonctions que vous avez occupé. Décrivez également vos missions, le nombre de personne que vous avez encadrez et si vous le pouvez essayé d’inscrire les résultats que vous avez obtenus, n’hésitez pas à les quantifier. </a:t>
            </a:r>
          </a:p>
          <a:p>
            <a:pPr defTabSz="685800">
              <a:defRPr/>
            </a:pPr>
            <a:endParaRPr lang="fr-FR" sz="1100" dirty="0">
              <a:solidFill>
                <a:schemeClr val="tx1">
                  <a:lumMod val="65000"/>
                  <a:lumOff val="35000"/>
                </a:schemeClr>
              </a:solidFill>
            </a:endParaRPr>
          </a:p>
          <a:p>
            <a:pPr defTabSz="685800">
              <a:defRPr/>
            </a:pPr>
            <a:br>
              <a:rPr lang="fr-FR" sz="1100" dirty="0">
                <a:solidFill>
                  <a:schemeClr val="tx1">
                    <a:lumMod val="65000"/>
                    <a:lumOff val="35000"/>
                  </a:schemeClr>
                </a:solidFill>
              </a:rPr>
            </a:br>
            <a:r>
              <a:rPr lang="fr-FR" sz="1100" b="1" dirty="0">
                <a:solidFill>
                  <a:schemeClr val="tx1">
                    <a:lumMod val="65000"/>
                    <a:lumOff val="35000"/>
                  </a:schemeClr>
                </a:solidFill>
              </a:rPr>
              <a:t>2010- 2015 Titre du poste  - Société – Ville (CP)</a:t>
            </a:r>
          </a:p>
          <a:p>
            <a:pPr defTabSz="685800">
              <a:defRPr/>
            </a:pPr>
            <a:r>
              <a:rPr lang="fr-FR" sz="1100" dirty="0">
                <a:solidFill>
                  <a:schemeClr val="tx1">
                    <a:lumMod val="65000"/>
                    <a:lumOff val="35000"/>
                  </a:schemeClr>
                </a:solidFill>
              </a:rPr>
              <a:t>Décrivez ici les fonctions que vous avez occupé. Décrivez également vos missions, le nombre de personne que vous avez encadrez et si vous le pouvez essayé d’inscrire les résultats que vous avez obtenus, n’hésitez pas à les quantifier. </a:t>
            </a:r>
          </a:p>
        </p:txBody>
      </p:sp>
      <p:sp>
        <p:nvSpPr>
          <p:cNvPr id="212" name="Rectangle 211">
            <a:extLst>
              <a:ext uri="{FF2B5EF4-FFF2-40B4-BE49-F238E27FC236}">
                <a16:creationId xmlns:a16="http://schemas.microsoft.com/office/drawing/2014/main" id="{E3B846BD-5BC4-6646-8B3A-00DF77CA3D72}"/>
              </a:ext>
            </a:extLst>
          </p:cNvPr>
          <p:cNvSpPr/>
          <p:nvPr/>
        </p:nvSpPr>
        <p:spPr>
          <a:xfrm>
            <a:off x="4040074" y="4224530"/>
            <a:ext cx="2704972" cy="369332"/>
          </a:xfrm>
          <a:prstGeom prst="rect">
            <a:avLst/>
          </a:prstGeom>
        </p:spPr>
        <p:txBody>
          <a:bodyPr wrap="none">
            <a:spAutoFit/>
          </a:bodyPr>
          <a:lstStyle/>
          <a:p>
            <a:pPr algn="r"/>
            <a:r>
              <a:rPr lang="fr-FR" dirty="0">
                <a:solidFill>
                  <a:srgbClr val="814F35"/>
                </a:solidFill>
                <a:ea typeface="Times New Roman" charset="0"/>
                <a:cs typeface="Times New Roman" charset="0"/>
              </a:rPr>
              <a:t>Expérience</a:t>
            </a:r>
            <a:r>
              <a:rPr lang="fr-FR" dirty="0">
                <a:ea typeface="Times New Roman" charset="0"/>
                <a:cs typeface="Times New Roman" charset="0"/>
              </a:rPr>
              <a:t> professionnelle</a:t>
            </a:r>
          </a:p>
        </p:txBody>
      </p:sp>
      <p:graphicFrame>
        <p:nvGraphicFramePr>
          <p:cNvPr id="214" name="Tableau 213">
            <a:extLst>
              <a:ext uri="{FF2B5EF4-FFF2-40B4-BE49-F238E27FC236}">
                <a16:creationId xmlns:a16="http://schemas.microsoft.com/office/drawing/2014/main" id="{31F603CB-1F57-D04A-8E15-E44892A084EA}"/>
              </a:ext>
            </a:extLst>
          </p:cNvPr>
          <p:cNvGraphicFramePr>
            <a:graphicFrameLocks noGrp="1"/>
          </p:cNvGraphicFramePr>
          <p:nvPr>
            <p:extLst>
              <p:ext uri="{D42A27DB-BD31-4B8C-83A1-F6EECF244321}">
                <p14:modId xmlns:p14="http://schemas.microsoft.com/office/powerpoint/2010/main" val="1802603526"/>
              </p:ext>
            </p:extLst>
          </p:nvPr>
        </p:nvGraphicFramePr>
        <p:xfrm>
          <a:off x="217026" y="6373832"/>
          <a:ext cx="3749662" cy="1143000"/>
        </p:xfrm>
        <a:graphic>
          <a:graphicData uri="http://schemas.openxmlformats.org/drawingml/2006/table">
            <a:tbl>
              <a:tblPr firstRow="1" bandRow="1">
                <a:tableStyleId>{2D5ABB26-0587-4C30-8999-92F81FD0307C}</a:tableStyleId>
              </a:tblPr>
              <a:tblGrid>
                <a:gridCol w="1874831">
                  <a:extLst>
                    <a:ext uri="{9D8B030D-6E8A-4147-A177-3AD203B41FA5}">
                      <a16:colId xmlns:a16="http://schemas.microsoft.com/office/drawing/2014/main" val="20000"/>
                    </a:ext>
                  </a:extLst>
                </a:gridCol>
                <a:gridCol w="1874831">
                  <a:extLst>
                    <a:ext uri="{9D8B030D-6E8A-4147-A177-3AD203B41FA5}">
                      <a16:colId xmlns:a16="http://schemas.microsoft.com/office/drawing/2014/main" val="233024711"/>
                    </a:ext>
                  </a:extLst>
                </a:gridCol>
              </a:tblGrid>
              <a:tr h="326698">
                <a:tc>
                  <a:txBody>
                    <a:bodyPr/>
                    <a:lstStyle/>
                    <a:p>
                      <a:pPr algn="l"/>
                      <a:r>
                        <a:rPr lang="fr-FR" sz="1800" kern="1200" dirty="0">
                          <a:ln>
                            <a:noFill/>
                          </a:ln>
                          <a:solidFill>
                            <a:srgbClr val="814F35"/>
                          </a:solidFill>
                          <a:latin typeface="+mn-lt"/>
                          <a:ea typeface="Times" charset="0"/>
                          <a:cs typeface="Times" charset="0"/>
                        </a:rPr>
                        <a:t>Compétences</a:t>
                      </a:r>
                      <a:r>
                        <a:rPr lang="fr-FR" sz="1800" kern="1200" dirty="0">
                          <a:ln>
                            <a:noFill/>
                          </a:ln>
                          <a:solidFill>
                            <a:sysClr val="windowText" lastClr="000000"/>
                          </a:solidFill>
                          <a:latin typeface="+mn-lt"/>
                          <a:ea typeface="Times" charset="0"/>
                          <a:cs typeface="Times" charset="0"/>
                        </a:rPr>
                        <a:t> clés</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1800" kern="1200" dirty="0">
                        <a:ln>
                          <a:noFill/>
                        </a:ln>
                        <a:solidFill>
                          <a:sysClr val="windowText" lastClr="000000"/>
                        </a:solidFill>
                        <a:latin typeface="+mn-lt"/>
                        <a:ea typeface="Times" charset="0"/>
                        <a:cs typeface="Times"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l"/>
                      <a:r>
                        <a:rPr lang="fr-FR" sz="1100" kern="1200" dirty="0">
                          <a:solidFill>
                            <a:schemeClr val="tx1">
                              <a:lumMod val="65000"/>
                              <a:lumOff val="35000"/>
                            </a:schemeClr>
                          </a:solidFill>
                          <a:effectLst/>
                          <a:latin typeface="+mn-lt"/>
                          <a:ea typeface="+mn-ea"/>
                          <a:cs typeface="+mn-cs"/>
                        </a:rPr>
                        <a:t>Management</a:t>
                      </a:r>
                    </a:p>
                  </a:txBody>
                  <a:tcPr anchor="ctr">
                    <a:lnT w="12700" cap="flat" cmpd="sng" algn="ctr">
                      <a:no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b="0" kern="1200" dirty="0">
                          <a:solidFill>
                            <a:schemeClr val="tx1">
                              <a:lumMod val="65000"/>
                              <a:lumOff val="35000"/>
                            </a:schemeClr>
                          </a:solidFill>
                          <a:effectLst/>
                          <a:latin typeface="+mn-lt"/>
                          <a:ea typeface="+mn-ea"/>
                          <a:cs typeface="+mn-cs"/>
                        </a:rPr>
                        <a:t>Analyse de données</a:t>
                      </a:r>
                    </a:p>
                  </a:txBody>
                  <a:tcPr anchor="ctr">
                    <a:lnT w="12700" cap="flat" cmpd="sng" algn="ctr">
                      <a:noFill/>
                      <a:prstDash val="solid"/>
                      <a:round/>
                      <a:headEnd type="none" w="med" len="med"/>
                      <a:tailEnd type="none" w="med" len="med"/>
                    </a:lnT>
                    <a:noFill/>
                  </a:tcPr>
                </a:tc>
                <a:extLst>
                  <a:ext uri="{0D108BD9-81ED-4DB2-BD59-A6C34878D82A}">
                    <a16:rowId xmlns:a16="http://schemas.microsoft.com/office/drawing/2014/main" val="10001"/>
                  </a:ext>
                </a:extLst>
              </a:tr>
              <a:tr h="231411">
                <a:tc>
                  <a:txBody>
                    <a:bodyPr/>
                    <a:lstStyle/>
                    <a:p>
                      <a:pPr algn="l"/>
                      <a:r>
                        <a:rPr lang="fr-FR" sz="1100" kern="1200" dirty="0">
                          <a:solidFill>
                            <a:schemeClr val="tx1">
                              <a:lumMod val="65000"/>
                              <a:lumOff val="35000"/>
                            </a:schemeClr>
                          </a:solidFill>
                          <a:effectLst/>
                          <a:latin typeface="+mn-lt"/>
                          <a:ea typeface="+mn-ea"/>
                          <a:cs typeface="+mn-cs"/>
                        </a:rPr>
                        <a:t>Gestion de projet</a:t>
                      </a:r>
                    </a:p>
                  </a:txBody>
                  <a:tcPr anchor="c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b="0" kern="1200" dirty="0">
                          <a:solidFill>
                            <a:schemeClr val="tx1">
                              <a:lumMod val="65000"/>
                              <a:lumOff val="35000"/>
                            </a:schemeClr>
                          </a:solidFill>
                          <a:effectLst/>
                          <a:latin typeface="+mn-lt"/>
                          <a:ea typeface="+mn-ea"/>
                          <a:cs typeface="+mn-cs"/>
                        </a:rPr>
                        <a:t>Recrutement</a:t>
                      </a:r>
                    </a:p>
                  </a:txBody>
                  <a:tcPr anchor="ctr">
                    <a:noFill/>
                  </a:tcPr>
                </a:tc>
                <a:extLst>
                  <a:ext uri="{0D108BD9-81ED-4DB2-BD59-A6C34878D82A}">
                    <a16:rowId xmlns:a16="http://schemas.microsoft.com/office/drawing/2014/main" val="10002"/>
                  </a:ext>
                </a:extLst>
              </a:tr>
              <a:tr h="231411">
                <a:tc>
                  <a:txBody>
                    <a:bodyPr/>
                    <a:lstStyle/>
                    <a:p>
                      <a:pPr algn="l"/>
                      <a:r>
                        <a:rPr lang="fr-FR" sz="1100" kern="1200" dirty="0">
                          <a:solidFill>
                            <a:schemeClr val="tx1">
                              <a:lumMod val="65000"/>
                              <a:lumOff val="35000"/>
                            </a:schemeClr>
                          </a:solidFill>
                          <a:effectLst/>
                          <a:latin typeface="+mn-lt"/>
                          <a:ea typeface="+mn-ea"/>
                          <a:cs typeface="+mn-cs"/>
                        </a:rPr>
                        <a:t>Comptabilité / Gestion</a:t>
                      </a:r>
                    </a:p>
                  </a:txBody>
                  <a:tcPr anchor="c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b="0" kern="1200" dirty="0">
                          <a:solidFill>
                            <a:schemeClr val="tx1">
                              <a:lumMod val="65000"/>
                              <a:lumOff val="35000"/>
                            </a:schemeClr>
                          </a:solidFill>
                          <a:effectLst/>
                          <a:latin typeface="+mn-lt"/>
                          <a:ea typeface="+mn-ea"/>
                          <a:cs typeface="+mn-cs"/>
                        </a:rPr>
                        <a:t>Gestion des audits</a:t>
                      </a:r>
                    </a:p>
                  </a:txBody>
                  <a:tcPr anchor="ctr">
                    <a:noFill/>
                  </a:tcPr>
                </a:tc>
                <a:extLst>
                  <a:ext uri="{0D108BD9-81ED-4DB2-BD59-A6C34878D82A}">
                    <a16:rowId xmlns:a16="http://schemas.microsoft.com/office/drawing/2014/main" val="10003"/>
                  </a:ext>
                </a:extLst>
              </a:tr>
            </a:tbl>
          </a:graphicData>
        </a:graphic>
      </p:graphicFrame>
      <p:graphicFrame>
        <p:nvGraphicFramePr>
          <p:cNvPr id="239" name="Tableau 238">
            <a:extLst>
              <a:ext uri="{FF2B5EF4-FFF2-40B4-BE49-F238E27FC236}">
                <a16:creationId xmlns:a16="http://schemas.microsoft.com/office/drawing/2014/main" id="{2B6F8CE6-894C-9A44-BCA7-D00306B11014}"/>
              </a:ext>
            </a:extLst>
          </p:cNvPr>
          <p:cNvGraphicFramePr>
            <a:graphicFrameLocks noGrp="1"/>
          </p:cNvGraphicFramePr>
          <p:nvPr>
            <p:extLst>
              <p:ext uri="{D42A27DB-BD31-4B8C-83A1-F6EECF244321}">
                <p14:modId xmlns:p14="http://schemas.microsoft.com/office/powerpoint/2010/main" val="3809364370"/>
              </p:ext>
            </p:extLst>
          </p:nvPr>
        </p:nvGraphicFramePr>
        <p:xfrm>
          <a:off x="217026" y="7789796"/>
          <a:ext cx="2763920" cy="1143000"/>
        </p:xfrm>
        <a:graphic>
          <a:graphicData uri="http://schemas.openxmlformats.org/drawingml/2006/table">
            <a:tbl>
              <a:tblPr firstRow="1" bandRow="1">
                <a:tableStyleId>{2D5ABB26-0587-4C30-8999-92F81FD0307C}</a:tableStyleId>
              </a:tblPr>
              <a:tblGrid>
                <a:gridCol w="2763920">
                  <a:extLst>
                    <a:ext uri="{9D8B030D-6E8A-4147-A177-3AD203B41FA5}">
                      <a16:colId xmlns:a16="http://schemas.microsoft.com/office/drawing/2014/main" val="20000"/>
                    </a:ext>
                  </a:extLst>
                </a:gridCol>
              </a:tblGrid>
              <a:tr h="0">
                <a:tc>
                  <a:txBody>
                    <a:bodyPr/>
                    <a:lstStyle/>
                    <a:p>
                      <a:pPr algn="l"/>
                      <a:r>
                        <a:rPr lang="fr-FR" sz="1800" kern="1200" dirty="0">
                          <a:solidFill>
                            <a:srgbClr val="814F35"/>
                          </a:solidFill>
                          <a:latin typeface="+mn-lt"/>
                          <a:ea typeface="Times" charset="0"/>
                          <a:cs typeface="Times" charset="0"/>
                        </a:rPr>
                        <a:t>Langues</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0305">
                <a:tc>
                  <a:txBody>
                    <a:bodyPr/>
                    <a:lstStyle/>
                    <a:p>
                      <a:pPr algn="l"/>
                      <a:r>
                        <a:rPr lang="fr-FR" sz="1100" kern="1200" dirty="0">
                          <a:solidFill>
                            <a:schemeClr val="tx1">
                              <a:lumMod val="65000"/>
                              <a:lumOff val="35000"/>
                            </a:schemeClr>
                          </a:solidFill>
                          <a:effectLst/>
                          <a:latin typeface="+mn-lt"/>
                          <a:ea typeface="+mn-ea"/>
                          <a:cs typeface="+mn-cs"/>
                        </a:rPr>
                        <a:t>Anglais</a:t>
                      </a:r>
                    </a:p>
                  </a:txBody>
                  <a:tcPr anchor="ctr">
                    <a:lnT w="12700" cap="flat" cmpd="sng" algn="ctr">
                      <a:noFill/>
                      <a:prstDash val="solid"/>
                      <a:round/>
                      <a:headEnd type="none" w="med" len="med"/>
                      <a:tailEnd type="none" w="med" len="med"/>
                    </a:lnT>
                    <a:noFill/>
                  </a:tcPr>
                </a:tc>
                <a:extLst>
                  <a:ext uri="{0D108BD9-81ED-4DB2-BD59-A6C34878D82A}">
                    <a16:rowId xmlns:a16="http://schemas.microsoft.com/office/drawing/2014/main" val="10001"/>
                  </a:ext>
                </a:extLst>
              </a:tr>
              <a:tr h="130305">
                <a:tc>
                  <a:txBody>
                    <a:bodyPr/>
                    <a:lstStyle/>
                    <a:p>
                      <a:pPr algn="l"/>
                      <a:r>
                        <a:rPr lang="fr-FR" sz="1100" kern="1200" dirty="0">
                          <a:solidFill>
                            <a:schemeClr val="tx1">
                              <a:lumMod val="65000"/>
                              <a:lumOff val="35000"/>
                            </a:schemeClr>
                          </a:solidFill>
                          <a:effectLst/>
                          <a:latin typeface="+mn-lt"/>
                          <a:ea typeface="+mn-ea"/>
                          <a:cs typeface="+mn-cs"/>
                        </a:rPr>
                        <a:t>Allemand</a:t>
                      </a:r>
                    </a:p>
                  </a:txBody>
                  <a:tcPr anchor="ctr">
                    <a:noFill/>
                  </a:tcPr>
                </a:tc>
                <a:extLst>
                  <a:ext uri="{0D108BD9-81ED-4DB2-BD59-A6C34878D82A}">
                    <a16:rowId xmlns:a16="http://schemas.microsoft.com/office/drawing/2014/main" val="10002"/>
                  </a:ext>
                </a:extLst>
              </a:tr>
              <a:tr h="130305">
                <a:tc>
                  <a:txBody>
                    <a:bodyPr/>
                    <a:lstStyle/>
                    <a:p>
                      <a:pPr algn="l"/>
                      <a:r>
                        <a:rPr lang="fr-FR" sz="1100" kern="1200" dirty="0">
                          <a:solidFill>
                            <a:schemeClr val="tx1">
                              <a:lumMod val="65000"/>
                              <a:lumOff val="35000"/>
                            </a:schemeClr>
                          </a:solidFill>
                          <a:effectLst/>
                          <a:latin typeface="+mn-lt"/>
                          <a:ea typeface="+mn-ea"/>
                          <a:cs typeface="+mn-cs"/>
                        </a:rPr>
                        <a:t>Espagnol</a:t>
                      </a:r>
                    </a:p>
                  </a:txBody>
                  <a:tcPr anchor="ctr">
                    <a:noFill/>
                  </a:tcPr>
                </a:tc>
                <a:extLst>
                  <a:ext uri="{0D108BD9-81ED-4DB2-BD59-A6C34878D82A}">
                    <a16:rowId xmlns:a16="http://schemas.microsoft.com/office/drawing/2014/main" val="10003"/>
                  </a:ext>
                </a:extLst>
              </a:tr>
            </a:tbl>
          </a:graphicData>
        </a:graphic>
      </p:graphicFrame>
      <p:sp>
        <p:nvSpPr>
          <p:cNvPr id="240" name="Rectangle 239">
            <a:extLst>
              <a:ext uri="{FF2B5EF4-FFF2-40B4-BE49-F238E27FC236}">
                <a16:creationId xmlns:a16="http://schemas.microsoft.com/office/drawing/2014/main" id="{CD143F77-DC64-B345-9F3B-61DA55489924}"/>
              </a:ext>
            </a:extLst>
          </p:cNvPr>
          <p:cNvSpPr/>
          <p:nvPr/>
        </p:nvSpPr>
        <p:spPr>
          <a:xfrm>
            <a:off x="1568158" y="8211706"/>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1" name="Rectangle 240">
            <a:extLst>
              <a:ext uri="{FF2B5EF4-FFF2-40B4-BE49-F238E27FC236}">
                <a16:creationId xmlns:a16="http://schemas.microsoft.com/office/drawing/2014/main" id="{1106C683-8587-0A49-86A5-0F2F69A2991B}"/>
              </a:ext>
            </a:extLst>
          </p:cNvPr>
          <p:cNvSpPr/>
          <p:nvPr/>
        </p:nvSpPr>
        <p:spPr>
          <a:xfrm>
            <a:off x="1776165" y="8212242"/>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2" name="Rectangle 241">
            <a:extLst>
              <a:ext uri="{FF2B5EF4-FFF2-40B4-BE49-F238E27FC236}">
                <a16:creationId xmlns:a16="http://schemas.microsoft.com/office/drawing/2014/main" id="{ED4637A3-DEA6-634A-A058-6C8010AF8875}"/>
              </a:ext>
            </a:extLst>
          </p:cNvPr>
          <p:cNvSpPr/>
          <p:nvPr/>
        </p:nvSpPr>
        <p:spPr>
          <a:xfrm>
            <a:off x="1984172" y="8211974"/>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3" name="Rectangle 242">
            <a:extLst>
              <a:ext uri="{FF2B5EF4-FFF2-40B4-BE49-F238E27FC236}">
                <a16:creationId xmlns:a16="http://schemas.microsoft.com/office/drawing/2014/main" id="{6611D233-9D91-F84F-9731-A9F6042DBD74}"/>
              </a:ext>
            </a:extLst>
          </p:cNvPr>
          <p:cNvSpPr/>
          <p:nvPr/>
        </p:nvSpPr>
        <p:spPr>
          <a:xfrm>
            <a:off x="2192179" y="8212510"/>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4" name="Rectangle 243">
            <a:extLst>
              <a:ext uri="{FF2B5EF4-FFF2-40B4-BE49-F238E27FC236}">
                <a16:creationId xmlns:a16="http://schemas.microsoft.com/office/drawing/2014/main" id="{7AE37F11-6ABB-E944-B4CE-B3F45E7927CB}"/>
              </a:ext>
            </a:extLst>
          </p:cNvPr>
          <p:cNvSpPr/>
          <p:nvPr/>
        </p:nvSpPr>
        <p:spPr>
          <a:xfrm>
            <a:off x="2400186" y="8211706"/>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5" name="Rectangle 244">
            <a:extLst>
              <a:ext uri="{FF2B5EF4-FFF2-40B4-BE49-F238E27FC236}">
                <a16:creationId xmlns:a16="http://schemas.microsoft.com/office/drawing/2014/main" id="{558A2FB7-9E3C-AD45-ACC0-AE3F47741DE7}"/>
              </a:ext>
            </a:extLst>
          </p:cNvPr>
          <p:cNvSpPr/>
          <p:nvPr/>
        </p:nvSpPr>
        <p:spPr>
          <a:xfrm>
            <a:off x="1362648" y="8213677"/>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6" name="Rectangle 245">
            <a:extLst>
              <a:ext uri="{FF2B5EF4-FFF2-40B4-BE49-F238E27FC236}">
                <a16:creationId xmlns:a16="http://schemas.microsoft.com/office/drawing/2014/main" id="{A12E1319-436F-F44C-87D7-94D3ABCEFD51}"/>
              </a:ext>
            </a:extLst>
          </p:cNvPr>
          <p:cNvSpPr/>
          <p:nvPr/>
        </p:nvSpPr>
        <p:spPr>
          <a:xfrm>
            <a:off x="1568158" y="8467507"/>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7" name="Rectangle 246">
            <a:extLst>
              <a:ext uri="{FF2B5EF4-FFF2-40B4-BE49-F238E27FC236}">
                <a16:creationId xmlns:a16="http://schemas.microsoft.com/office/drawing/2014/main" id="{18377CB6-D181-BD4C-869A-584DF889FD86}"/>
              </a:ext>
            </a:extLst>
          </p:cNvPr>
          <p:cNvSpPr/>
          <p:nvPr/>
        </p:nvSpPr>
        <p:spPr>
          <a:xfrm>
            <a:off x="1776165" y="8468043"/>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8" name="Rectangle 247">
            <a:extLst>
              <a:ext uri="{FF2B5EF4-FFF2-40B4-BE49-F238E27FC236}">
                <a16:creationId xmlns:a16="http://schemas.microsoft.com/office/drawing/2014/main" id="{E5B08E47-038E-A141-AB52-19E7D4E91BBC}"/>
              </a:ext>
            </a:extLst>
          </p:cNvPr>
          <p:cNvSpPr/>
          <p:nvPr/>
        </p:nvSpPr>
        <p:spPr>
          <a:xfrm>
            <a:off x="1984172" y="8467775"/>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9" name="Rectangle 248">
            <a:extLst>
              <a:ext uri="{FF2B5EF4-FFF2-40B4-BE49-F238E27FC236}">
                <a16:creationId xmlns:a16="http://schemas.microsoft.com/office/drawing/2014/main" id="{FEC83708-89BB-D24E-9A07-7D94BB911D0E}"/>
              </a:ext>
            </a:extLst>
          </p:cNvPr>
          <p:cNvSpPr/>
          <p:nvPr/>
        </p:nvSpPr>
        <p:spPr>
          <a:xfrm>
            <a:off x="2192179" y="8468311"/>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0" name="Rectangle 249">
            <a:extLst>
              <a:ext uri="{FF2B5EF4-FFF2-40B4-BE49-F238E27FC236}">
                <a16:creationId xmlns:a16="http://schemas.microsoft.com/office/drawing/2014/main" id="{3D061E9F-59F7-4A4A-B2DC-2520B648FD8E}"/>
              </a:ext>
            </a:extLst>
          </p:cNvPr>
          <p:cNvSpPr/>
          <p:nvPr/>
        </p:nvSpPr>
        <p:spPr>
          <a:xfrm>
            <a:off x="2400186" y="8467507"/>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1" name="Rectangle 250">
            <a:extLst>
              <a:ext uri="{FF2B5EF4-FFF2-40B4-BE49-F238E27FC236}">
                <a16:creationId xmlns:a16="http://schemas.microsoft.com/office/drawing/2014/main" id="{1771902D-F1B1-C140-B38B-162480FFD31D}"/>
              </a:ext>
            </a:extLst>
          </p:cNvPr>
          <p:cNvSpPr/>
          <p:nvPr/>
        </p:nvSpPr>
        <p:spPr>
          <a:xfrm>
            <a:off x="1362648" y="8469478"/>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2" name="Rectangle 251">
            <a:extLst>
              <a:ext uri="{FF2B5EF4-FFF2-40B4-BE49-F238E27FC236}">
                <a16:creationId xmlns:a16="http://schemas.microsoft.com/office/drawing/2014/main" id="{C280B225-10DB-7949-99F9-2746D9F561B3}"/>
              </a:ext>
            </a:extLst>
          </p:cNvPr>
          <p:cNvSpPr/>
          <p:nvPr/>
        </p:nvSpPr>
        <p:spPr>
          <a:xfrm>
            <a:off x="1568158" y="8716999"/>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3" name="Rectangle 252">
            <a:extLst>
              <a:ext uri="{FF2B5EF4-FFF2-40B4-BE49-F238E27FC236}">
                <a16:creationId xmlns:a16="http://schemas.microsoft.com/office/drawing/2014/main" id="{EFCD5EBB-6DE0-BE43-B230-94B5132E0BC5}"/>
              </a:ext>
            </a:extLst>
          </p:cNvPr>
          <p:cNvSpPr/>
          <p:nvPr/>
        </p:nvSpPr>
        <p:spPr>
          <a:xfrm>
            <a:off x="1776165" y="8717535"/>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4" name="Rectangle 253">
            <a:extLst>
              <a:ext uri="{FF2B5EF4-FFF2-40B4-BE49-F238E27FC236}">
                <a16:creationId xmlns:a16="http://schemas.microsoft.com/office/drawing/2014/main" id="{AE895092-7F26-B04C-B872-CDAB26374513}"/>
              </a:ext>
            </a:extLst>
          </p:cNvPr>
          <p:cNvSpPr/>
          <p:nvPr/>
        </p:nvSpPr>
        <p:spPr>
          <a:xfrm>
            <a:off x="1984172" y="8717267"/>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5" name="Rectangle 254">
            <a:extLst>
              <a:ext uri="{FF2B5EF4-FFF2-40B4-BE49-F238E27FC236}">
                <a16:creationId xmlns:a16="http://schemas.microsoft.com/office/drawing/2014/main" id="{949CC8E7-D6D6-864C-B8F4-E0ADF1845708}"/>
              </a:ext>
            </a:extLst>
          </p:cNvPr>
          <p:cNvSpPr/>
          <p:nvPr/>
        </p:nvSpPr>
        <p:spPr>
          <a:xfrm>
            <a:off x="2192179" y="8717803"/>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6" name="Rectangle 255">
            <a:extLst>
              <a:ext uri="{FF2B5EF4-FFF2-40B4-BE49-F238E27FC236}">
                <a16:creationId xmlns:a16="http://schemas.microsoft.com/office/drawing/2014/main" id="{AE81ED50-6A2C-4D4D-A49A-407E81412FBA}"/>
              </a:ext>
            </a:extLst>
          </p:cNvPr>
          <p:cNvSpPr/>
          <p:nvPr/>
        </p:nvSpPr>
        <p:spPr>
          <a:xfrm>
            <a:off x="2400186" y="8716999"/>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7" name="Rectangle 256">
            <a:extLst>
              <a:ext uri="{FF2B5EF4-FFF2-40B4-BE49-F238E27FC236}">
                <a16:creationId xmlns:a16="http://schemas.microsoft.com/office/drawing/2014/main" id="{6ABECB36-B94C-AE4D-8EC2-C525AD02BA05}"/>
              </a:ext>
            </a:extLst>
          </p:cNvPr>
          <p:cNvSpPr/>
          <p:nvPr/>
        </p:nvSpPr>
        <p:spPr>
          <a:xfrm>
            <a:off x="1362648" y="8718970"/>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258" name="Tableau 257">
            <a:extLst>
              <a:ext uri="{FF2B5EF4-FFF2-40B4-BE49-F238E27FC236}">
                <a16:creationId xmlns:a16="http://schemas.microsoft.com/office/drawing/2014/main" id="{5723B540-C9C5-9748-BBC4-4C31BE8529A9}"/>
              </a:ext>
            </a:extLst>
          </p:cNvPr>
          <p:cNvGraphicFramePr>
            <a:graphicFrameLocks noGrp="1"/>
          </p:cNvGraphicFramePr>
          <p:nvPr>
            <p:extLst>
              <p:ext uri="{D42A27DB-BD31-4B8C-83A1-F6EECF244321}">
                <p14:modId xmlns:p14="http://schemas.microsoft.com/office/powerpoint/2010/main" val="50110896"/>
              </p:ext>
            </p:extLst>
          </p:nvPr>
        </p:nvGraphicFramePr>
        <p:xfrm>
          <a:off x="168992" y="9151986"/>
          <a:ext cx="2743759" cy="1402080"/>
        </p:xfrm>
        <a:graphic>
          <a:graphicData uri="http://schemas.openxmlformats.org/drawingml/2006/table">
            <a:tbl>
              <a:tblPr firstRow="1" bandRow="1">
                <a:tableStyleId>{2D5ABB26-0587-4C30-8999-92F81FD0307C}</a:tableStyleId>
              </a:tblPr>
              <a:tblGrid>
                <a:gridCol w="2743759">
                  <a:extLst>
                    <a:ext uri="{9D8B030D-6E8A-4147-A177-3AD203B41FA5}">
                      <a16:colId xmlns:a16="http://schemas.microsoft.com/office/drawing/2014/main" val="20000"/>
                    </a:ext>
                  </a:extLst>
                </a:gridCol>
              </a:tblGrid>
              <a:tr h="130305">
                <a:tc>
                  <a:txBody>
                    <a:bodyPr/>
                    <a:lstStyle/>
                    <a:p>
                      <a:pPr algn="l"/>
                      <a:r>
                        <a:rPr lang="fr-FR" sz="1800" kern="1200" dirty="0">
                          <a:solidFill>
                            <a:srgbClr val="814F35"/>
                          </a:solidFill>
                          <a:latin typeface="+mn-lt"/>
                          <a:ea typeface="Times" charset="0"/>
                          <a:cs typeface="Times" charset="0"/>
                        </a:rPr>
                        <a:t>Personnalité</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0305">
                <a:tc>
                  <a:txBody>
                    <a:bodyPr/>
                    <a:lstStyle/>
                    <a:p>
                      <a:pPr algn="l"/>
                      <a:r>
                        <a:rPr lang="fr-FR" sz="1100" kern="1200" dirty="0">
                          <a:solidFill>
                            <a:schemeClr val="tx1">
                              <a:lumMod val="65000"/>
                              <a:lumOff val="35000"/>
                            </a:schemeClr>
                          </a:solidFill>
                          <a:effectLst/>
                          <a:latin typeface="+mn-lt"/>
                          <a:ea typeface="+mn-ea"/>
                          <a:cs typeface="+mn-cs"/>
                        </a:rPr>
                        <a:t>Leader </a:t>
                      </a:r>
                      <a:r>
                        <a:rPr lang="fr-FR" sz="1100" kern="1200" dirty="0" err="1">
                          <a:solidFill>
                            <a:schemeClr val="tx1">
                              <a:lumMod val="65000"/>
                              <a:lumOff val="35000"/>
                            </a:schemeClr>
                          </a:solidFill>
                          <a:effectLst/>
                          <a:latin typeface="+mn-lt"/>
                          <a:ea typeface="+mn-ea"/>
                          <a:cs typeface="+mn-cs"/>
                        </a:rPr>
                        <a:t>Ship</a:t>
                      </a:r>
                      <a:endParaRPr lang="fr-FR" sz="1100" kern="1200" dirty="0">
                        <a:solidFill>
                          <a:schemeClr val="tx1">
                            <a:lumMod val="65000"/>
                            <a:lumOff val="35000"/>
                          </a:schemeClr>
                        </a:solidFill>
                        <a:effectLst/>
                        <a:latin typeface="+mn-lt"/>
                        <a:ea typeface="+mn-ea"/>
                        <a:cs typeface="+mn-cs"/>
                      </a:endParaRPr>
                    </a:p>
                  </a:txBody>
                  <a:tcPr anchor="ctr">
                    <a:lnT w="12700" cap="flat" cmpd="sng" algn="ctr">
                      <a:noFill/>
                      <a:prstDash val="solid"/>
                      <a:round/>
                      <a:headEnd type="none" w="med" len="med"/>
                      <a:tailEnd type="none" w="med" len="med"/>
                    </a:lnT>
                    <a:noFill/>
                  </a:tcPr>
                </a:tc>
                <a:extLst>
                  <a:ext uri="{0D108BD9-81ED-4DB2-BD59-A6C34878D82A}">
                    <a16:rowId xmlns:a16="http://schemas.microsoft.com/office/drawing/2014/main" val="10001"/>
                  </a:ext>
                </a:extLst>
              </a:tr>
              <a:tr h="130305">
                <a:tc>
                  <a:txBody>
                    <a:bodyPr/>
                    <a:lstStyle/>
                    <a:p>
                      <a:pPr algn="l"/>
                      <a:r>
                        <a:rPr lang="fr-FR" sz="1100" kern="1200" dirty="0">
                          <a:solidFill>
                            <a:schemeClr val="tx1">
                              <a:lumMod val="65000"/>
                              <a:lumOff val="35000"/>
                            </a:schemeClr>
                          </a:solidFill>
                          <a:effectLst/>
                          <a:latin typeface="+mn-lt"/>
                          <a:ea typeface="+mn-ea"/>
                          <a:cs typeface="+mn-cs"/>
                        </a:rPr>
                        <a:t>Créatif</a:t>
                      </a:r>
                    </a:p>
                  </a:txBody>
                  <a:tcPr anchor="ctr">
                    <a:noFill/>
                  </a:tcPr>
                </a:tc>
                <a:extLst>
                  <a:ext uri="{0D108BD9-81ED-4DB2-BD59-A6C34878D82A}">
                    <a16:rowId xmlns:a16="http://schemas.microsoft.com/office/drawing/2014/main" val="10002"/>
                  </a:ext>
                </a:extLst>
              </a:tr>
              <a:tr h="130305">
                <a:tc>
                  <a:txBody>
                    <a:bodyPr/>
                    <a:lstStyle/>
                    <a:p>
                      <a:pPr algn="l"/>
                      <a:r>
                        <a:rPr lang="fr-FR" sz="1100" kern="1200" dirty="0">
                          <a:solidFill>
                            <a:schemeClr val="tx1">
                              <a:lumMod val="65000"/>
                              <a:lumOff val="35000"/>
                            </a:schemeClr>
                          </a:solidFill>
                          <a:effectLst/>
                          <a:latin typeface="+mn-lt"/>
                          <a:ea typeface="+mn-ea"/>
                          <a:cs typeface="+mn-cs"/>
                        </a:rPr>
                        <a:t>Sens de l’écoute</a:t>
                      </a:r>
                    </a:p>
                  </a:txBody>
                  <a:tcPr anchor="ctr">
                    <a:noFill/>
                  </a:tcPr>
                </a:tc>
                <a:extLst>
                  <a:ext uri="{0D108BD9-81ED-4DB2-BD59-A6C34878D82A}">
                    <a16:rowId xmlns:a16="http://schemas.microsoft.com/office/drawing/2014/main" val="10003"/>
                  </a:ext>
                </a:extLst>
              </a:tr>
              <a:tr h="127409">
                <a:tc>
                  <a:txBody>
                    <a:bodyPr/>
                    <a:lstStyle/>
                    <a:p>
                      <a:pPr algn="l"/>
                      <a:endParaRPr lang="fr-FR" sz="1100" kern="1200" dirty="0">
                        <a:solidFill>
                          <a:schemeClr val="tx1">
                            <a:lumMod val="65000"/>
                            <a:lumOff val="35000"/>
                          </a:schemeClr>
                        </a:solidFill>
                        <a:effectLst/>
                        <a:latin typeface="+mn-lt"/>
                        <a:ea typeface="+mn-ea"/>
                        <a:cs typeface="+mn-cs"/>
                      </a:endParaRPr>
                    </a:p>
                  </a:txBody>
                  <a:tcPr anchor="ctr">
                    <a:noFill/>
                  </a:tcPr>
                </a:tc>
                <a:extLst>
                  <a:ext uri="{0D108BD9-81ED-4DB2-BD59-A6C34878D82A}">
                    <a16:rowId xmlns:a16="http://schemas.microsoft.com/office/drawing/2014/main" val="10004"/>
                  </a:ext>
                </a:extLst>
              </a:tr>
            </a:tbl>
          </a:graphicData>
        </a:graphic>
      </p:graphicFrame>
      <p:sp>
        <p:nvSpPr>
          <p:cNvPr id="259" name="Rectangle 258">
            <a:extLst>
              <a:ext uri="{FF2B5EF4-FFF2-40B4-BE49-F238E27FC236}">
                <a16:creationId xmlns:a16="http://schemas.microsoft.com/office/drawing/2014/main" id="{44BF2201-CE29-B644-9C09-8A85FA0D1C7D}"/>
              </a:ext>
            </a:extLst>
          </p:cNvPr>
          <p:cNvSpPr/>
          <p:nvPr/>
        </p:nvSpPr>
        <p:spPr>
          <a:xfrm>
            <a:off x="1901331" y="9622497"/>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0" name="Rectangle 259">
            <a:extLst>
              <a:ext uri="{FF2B5EF4-FFF2-40B4-BE49-F238E27FC236}">
                <a16:creationId xmlns:a16="http://schemas.microsoft.com/office/drawing/2014/main" id="{2C51B475-8BAF-4048-AB1F-2C1E5FBF1ECA}"/>
              </a:ext>
            </a:extLst>
          </p:cNvPr>
          <p:cNvSpPr/>
          <p:nvPr/>
        </p:nvSpPr>
        <p:spPr>
          <a:xfrm>
            <a:off x="2109338" y="9623033"/>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1" name="Rectangle 260">
            <a:extLst>
              <a:ext uri="{FF2B5EF4-FFF2-40B4-BE49-F238E27FC236}">
                <a16:creationId xmlns:a16="http://schemas.microsoft.com/office/drawing/2014/main" id="{7B5DC962-882F-7840-9141-359FC654D3D0}"/>
              </a:ext>
            </a:extLst>
          </p:cNvPr>
          <p:cNvSpPr/>
          <p:nvPr/>
        </p:nvSpPr>
        <p:spPr>
          <a:xfrm>
            <a:off x="2317345" y="9622765"/>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2" name="Rectangle 261">
            <a:extLst>
              <a:ext uri="{FF2B5EF4-FFF2-40B4-BE49-F238E27FC236}">
                <a16:creationId xmlns:a16="http://schemas.microsoft.com/office/drawing/2014/main" id="{6EF66B54-B436-0842-B632-FA315BC44230}"/>
              </a:ext>
            </a:extLst>
          </p:cNvPr>
          <p:cNvSpPr/>
          <p:nvPr/>
        </p:nvSpPr>
        <p:spPr>
          <a:xfrm>
            <a:off x="2525352" y="9623301"/>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3" name="Rectangle 262">
            <a:extLst>
              <a:ext uri="{FF2B5EF4-FFF2-40B4-BE49-F238E27FC236}">
                <a16:creationId xmlns:a16="http://schemas.microsoft.com/office/drawing/2014/main" id="{C5066465-520B-994E-B58E-EA5EB9D5A1D6}"/>
              </a:ext>
            </a:extLst>
          </p:cNvPr>
          <p:cNvSpPr/>
          <p:nvPr/>
        </p:nvSpPr>
        <p:spPr>
          <a:xfrm>
            <a:off x="2733359" y="9622497"/>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4" name="Rectangle 263">
            <a:extLst>
              <a:ext uri="{FF2B5EF4-FFF2-40B4-BE49-F238E27FC236}">
                <a16:creationId xmlns:a16="http://schemas.microsoft.com/office/drawing/2014/main" id="{AB0D00A8-8167-8D4C-924B-D6327F04C7CA}"/>
              </a:ext>
            </a:extLst>
          </p:cNvPr>
          <p:cNvSpPr/>
          <p:nvPr/>
        </p:nvSpPr>
        <p:spPr>
          <a:xfrm>
            <a:off x="1695821" y="9624468"/>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5" name="Rectangle 264">
            <a:extLst>
              <a:ext uri="{FF2B5EF4-FFF2-40B4-BE49-F238E27FC236}">
                <a16:creationId xmlns:a16="http://schemas.microsoft.com/office/drawing/2014/main" id="{32E36F75-66DE-BD43-ACE2-D6906C8D292B}"/>
              </a:ext>
            </a:extLst>
          </p:cNvPr>
          <p:cNvSpPr/>
          <p:nvPr/>
        </p:nvSpPr>
        <p:spPr>
          <a:xfrm>
            <a:off x="1901331" y="9878298"/>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6" name="Rectangle 265">
            <a:extLst>
              <a:ext uri="{FF2B5EF4-FFF2-40B4-BE49-F238E27FC236}">
                <a16:creationId xmlns:a16="http://schemas.microsoft.com/office/drawing/2014/main" id="{C03D4FC2-B7A7-BD4C-A583-1CDE0C8BE30C}"/>
              </a:ext>
            </a:extLst>
          </p:cNvPr>
          <p:cNvSpPr/>
          <p:nvPr/>
        </p:nvSpPr>
        <p:spPr>
          <a:xfrm>
            <a:off x="2109338" y="9878834"/>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7" name="Rectangle 266">
            <a:extLst>
              <a:ext uri="{FF2B5EF4-FFF2-40B4-BE49-F238E27FC236}">
                <a16:creationId xmlns:a16="http://schemas.microsoft.com/office/drawing/2014/main" id="{E2BF68A6-FD18-C843-9392-50A177EEB91A}"/>
              </a:ext>
            </a:extLst>
          </p:cNvPr>
          <p:cNvSpPr/>
          <p:nvPr/>
        </p:nvSpPr>
        <p:spPr>
          <a:xfrm>
            <a:off x="2317345" y="9878566"/>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8" name="Rectangle 267">
            <a:extLst>
              <a:ext uri="{FF2B5EF4-FFF2-40B4-BE49-F238E27FC236}">
                <a16:creationId xmlns:a16="http://schemas.microsoft.com/office/drawing/2014/main" id="{43EB97E9-9CC4-CE4B-BF0E-872367F5BB6C}"/>
              </a:ext>
            </a:extLst>
          </p:cNvPr>
          <p:cNvSpPr/>
          <p:nvPr/>
        </p:nvSpPr>
        <p:spPr>
          <a:xfrm>
            <a:off x="2525352" y="9879102"/>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9" name="Rectangle 268">
            <a:extLst>
              <a:ext uri="{FF2B5EF4-FFF2-40B4-BE49-F238E27FC236}">
                <a16:creationId xmlns:a16="http://schemas.microsoft.com/office/drawing/2014/main" id="{74282D1F-E513-D34C-BB22-7D7C53096753}"/>
              </a:ext>
            </a:extLst>
          </p:cNvPr>
          <p:cNvSpPr/>
          <p:nvPr/>
        </p:nvSpPr>
        <p:spPr>
          <a:xfrm>
            <a:off x="2733359" y="9878298"/>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0" name="Rectangle 269">
            <a:extLst>
              <a:ext uri="{FF2B5EF4-FFF2-40B4-BE49-F238E27FC236}">
                <a16:creationId xmlns:a16="http://schemas.microsoft.com/office/drawing/2014/main" id="{C5FC4FAC-4AD9-4741-9411-7A7F33A13B02}"/>
              </a:ext>
            </a:extLst>
          </p:cNvPr>
          <p:cNvSpPr/>
          <p:nvPr/>
        </p:nvSpPr>
        <p:spPr>
          <a:xfrm>
            <a:off x="1695821" y="9880269"/>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1" name="Rectangle 270">
            <a:extLst>
              <a:ext uri="{FF2B5EF4-FFF2-40B4-BE49-F238E27FC236}">
                <a16:creationId xmlns:a16="http://schemas.microsoft.com/office/drawing/2014/main" id="{BFDF1DF4-0CAA-244D-B72D-29FE303FA24B}"/>
              </a:ext>
            </a:extLst>
          </p:cNvPr>
          <p:cNvSpPr/>
          <p:nvPr/>
        </p:nvSpPr>
        <p:spPr>
          <a:xfrm>
            <a:off x="1901331" y="10127790"/>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2" name="Rectangle 271">
            <a:extLst>
              <a:ext uri="{FF2B5EF4-FFF2-40B4-BE49-F238E27FC236}">
                <a16:creationId xmlns:a16="http://schemas.microsoft.com/office/drawing/2014/main" id="{3DD724D1-B258-2140-9028-9F6CC430F2C5}"/>
              </a:ext>
            </a:extLst>
          </p:cNvPr>
          <p:cNvSpPr/>
          <p:nvPr/>
        </p:nvSpPr>
        <p:spPr>
          <a:xfrm>
            <a:off x="2109338" y="10128326"/>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3" name="Rectangle 272">
            <a:extLst>
              <a:ext uri="{FF2B5EF4-FFF2-40B4-BE49-F238E27FC236}">
                <a16:creationId xmlns:a16="http://schemas.microsoft.com/office/drawing/2014/main" id="{B3CC973B-E5C3-EF48-B542-5BCFAC04A2E3}"/>
              </a:ext>
            </a:extLst>
          </p:cNvPr>
          <p:cNvSpPr/>
          <p:nvPr/>
        </p:nvSpPr>
        <p:spPr>
          <a:xfrm>
            <a:off x="2317345" y="10128058"/>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4" name="Rectangle 273">
            <a:extLst>
              <a:ext uri="{FF2B5EF4-FFF2-40B4-BE49-F238E27FC236}">
                <a16:creationId xmlns:a16="http://schemas.microsoft.com/office/drawing/2014/main" id="{D07F40B1-C24E-324A-A9B9-5C2E58207049}"/>
              </a:ext>
            </a:extLst>
          </p:cNvPr>
          <p:cNvSpPr/>
          <p:nvPr/>
        </p:nvSpPr>
        <p:spPr>
          <a:xfrm>
            <a:off x="2525352" y="10128594"/>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5" name="Rectangle 274">
            <a:extLst>
              <a:ext uri="{FF2B5EF4-FFF2-40B4-BE49-F238E27FC236}">
                <a16:creationId xmlns:a16="http://schemas.microsoft.com/office/drawing/2014/main" id="{32CD6B8E-5290-CF48-9639-BBD778517685}"/>
              </a:ext>
            </a:extLst>
          </p:cNvPr>
          <p:cNvSpPr/>
          <p:nvPr/>
        </p:nvSpPr>
        <p:spPr>
          <a:xfrm>
            <a:off x="2733359" y="10127790"/>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6" name="Rectangle 275">
            <a:extLst>
              <a:ext uri="{FF2B5EF4-FFF2-40B4-BE49-F238E27FC236}">
                <a16:creationId xmlns:a16="http://schemas.microsoft.com/office/drawing/2014/main" id="{6D10C121-E80D-084E-90DB-830F4B347930}"/>
              </a:ext>
            </a:extLst>
          </p:cNvPr>
          <p:cNvSpPr/>
          <p:nvPr/>
        </p:nvSpPr>
        <p:spPr>
          <a:xfrm>
            <a:off x="1695821" y="10127960"/>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11">
            <a:extLst>
              <a:ext uri="{FF2B5EF4-FFF2-40B4-BE49-F238E27FC236}">
                <a16:creationId xmlns:a16="http://schemas.microsoft.com/office/drawing/2014/main" id="{5895A30A-37C8-4C44-9EAF-42700B1689B0}"/>
              </a:ext>
            </a:extLst>
          </p:cNvPr>
          <p:cNvCxnSpPr/>
          <p:nvPr/>
        </p:nvCxnSpPr>
        <p:spPr>
          <a:xfrm>
            <a:off x="3966687" y="4224530"/>
            <a:ext cx="0" cy="621301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522F7DE6-57A5-CACD-8931-B954069507CF}"/>
              </a:ext>
            </a:extLst>
          </p:cNvPr>
          <p:cNvSpPr/>
          <p:nvPr/>
        </p:nvSpPr>
        <p:spPr>
          <a:xfrm>
            <a:off x="4126568" y="8608533"/>
            <a:ext cx="2628737" cy="369332"/>
          </a:xfrm>
          <a:prstGeom prst="rect">
            <a:avLst/>
          </a:prstGeom>
        </p:spPr>
        <p:txBody>
          <a:bodyPr wrap="square">
            <a:spAutoFit/>
          </a:bodyPr>
          <a:lstStyle/>
          <a:p>
            <a:r>
              <a:rPr lang="fr-FR" dirty="0">
                <a:solidFill>
                  <a:srgbClr val="814F35"/>
                </a:solidFill>
                <a:ea typeface="Times New Roman" charset="0"/>
                <a:cs typeface="Times New Roman" charset="0"/>
              </a:rPr>
              <a:t>Centres </a:t>
            </a:r>
            <a:r>
              <a:rPr lang="fr-FR" dirty="0">
                <a:ea typeface="Times New Roman" charset="0"/>
                <a:cs typeface="Times New Roman" charset="0"/>
              </a:rPr>
              <a:t>d’intérêt</a:t>
            </a:r>
          </a:p>
        </p:txBody>
      </p:sp>
      <p:sp>
        <p:nvSpPr>
          <p:cNvPr id="3" name="ZoneTexte 9">
            <a:extLst>
              <a:ext uri="{FF2B5EF4-FFF2-40B4-BE49-F238E27FC236}">
                <a16:creationId xmlns:a16="http://schemas.microsoft.com/office/drawing/2014/main" id="{B875223B-D9A6-524E-06DD-B9C1D157D26B}"/>
              </a:ext>
            </a:extLst>
          </p:cNvPr>
          <p:cNvSpPr txBox="1"/>
          <p:nvPr/>
        </p:nvSpPr>
        <p:spPr>
          <a:xfrm>
            <a:off x="4104683" y="9006061"/>
            <a:ext cx="3285556" cy="1392689"/>
          </a:xfrm>
          <a:prstGeom prst="rect">
            <a:avLst/>
          </a:prstGeom>
          <a:noFill/>
        </p:spPr>
        <p:txBody>
          <a:bodyPr wrap="square" rtlCol="0">
            <a:spAutoFit/>
          </a:bodyPr>
          <a:lstStyle/>
          <a:p>
            <a:pPr>
              <a:spcBef>
                <a:spcPts val="900"/>
              </a:spcBef>
            </a:pPr>
            <a:r>
              <a:rPr lang="fr-FR" sz="1100" dirty="0">
                <a:solidFill>
                  <a:schemeClr val="tx1">
                    <a:lumMod val="65000"/>
                    <a:lumOff val="35000"/>
                  </a:schemeClr>
                </a:solidFill>
                <a:effectLst/>
              </a:rPr>
              <a:t>• </a:t>
            </a:r>
            <a:r>
              <a:rPr lang="fr-FR" sz="1100" b="1" dirty="0">
                <a:solidFill>
                  <a:schemeClr val="tx1">
                    <a:lumMod val="65000"/>
                    <a:lumOff val="35000"/>
                  </a:schemeClr>
                </a:solidFill>
                <a:effectLst/>
              </a:rPr>
              <a:t>Voyages culturels</a:t>
            </a:r>
            <a:r>
              <a:rPr lang="fr-FR" sz="1100" dirty="0">
                <a:solidFill>
                  <a:schemeClr val="tx1">
                    <a:lumMod val="65000"/>
                    <a:lumOff val="35000"/>
                  </a:schemeClr>
                </a:solidFill>
                <a:effectLst/>
              </a:rPr>
              <a:t> : Découverte des traditions locales et immersion dans les cultures à travers des séjours en Asie et en Amérique du Sud.</a:t>
            </a:r>
          </a:p>
          <a:p>
            <a:pPr>
              <a:spcBef>
                <a:spcPts val="900"/>
              </a:spcBef>
            </a:pPr>
            <a:r>
              <a:rPr lang="fr-FR" sz="1100" dirty="0">
                <a:solidFill>
                  <a:schemeClr val="tx1">
                    <a:lumMod val="65000"/>
                    <a:lumOff val="35000"/>
                  </a:schemeClr>
                </a:solidFill>
                <a:effectLst/>
              </a:rPr>
              <a:t>• </a:t>
            </a:r>
            <a:r>
              <a:rPr lang="fr-FR" sz="1100" b="1" dirty="0">
                <a:solidFill>
                  <a:schemeClr val="tx1">
                    <a:lumMod val="65000"/>
                    <a:lumOff val="35000"/>
                  </a:schemeClr>
                </a:solidFill>
                <a:effectLst/>
              </a:rPr>
              <a:t>Photographie culinaire et de voyage</a:t>
            </a:r>
            <a:r>
              <a:rPr lang="fr-FR" sz="1100" dirty="0">
                <a:solidFill>
                  <a:schemeClr val="tx1">
                    <a:lumMod val="65000"/>
                    <a:lumOff val="35000"/>
                  </a:schemeClr>
                </a:solidFill>
                <a:effectLst/>
              </a:rPr>
              <a:t> : Capturer des moments authentiques pour partager les histoires derrière les plats et les lieux.</a:t>
            </a:r>
          </a:p>
          <a:p>
            <a:pPr defTabSz="685800">
              <a:defRPr/>
            </a:pPr>
            <a:endParaRPr lang="fr-FR" sz="1100" dirty="0">
              <a:solidFill>
                <a:schemeClr val="tx1">
                  <a:lumMod val="65000"/>
                  <a:lumOff val="35000"/>
                </a:schemeClr>
              </a:solidFill>
            </a:endParaRPr>
          </a:p>
        </p:txBody>
      </p:sp>
    </p:spTree>
    <p:extLst>
      <p:ext uri="{BB962C8B-B14F-4D97-AF65-F5344CB8AC3E}">
        <p14:creationId xmlns:p14="http://schemas.microsoft.com/office/powerpoint/2010/main" val="2451769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8645443-5F16-9244-A209-BAE520965B81}"/>
              </a:ext>
            </a:extLst>
          </p:cNvPr>
          <p:cNvSpPr>
            <a:spLocks noGrp="1"/>
          </p:cNvSpPr>
          <p:nvPr>
            <p:ph idx="1"/>
          </p:nvPr>
        </p:nvSpPr>
        <p:spPr>
          <a:xfrm>
            <a:off x="361518" y="679622"/>
            <a:ext cx="6970308" cy="8868401"/>
          </a:xfrm>
        </p:spPr>
        <p:txBody>
          <a:bodyPr>
            <a:normAutofit fontScale="55000" lnSpcReduction="20000"/>
          </a:bodyPr>
          <a:lstStyle/>
          <a:p>
            <a:pPr marL="0" indent="0">
              <a:buNone/>
            </a:pPr>
            <a:endParaRPr lang="fr-FR" dirty="0"/>
          </a:p>
          <a:p>
            <a:pPr marL="0" indent="0">
              <a:buNone/>
            </a:pPr>
            <a:r>
              <a:rPr lang="es-ES" b="1" dirty="0"/>
              <a:t>Cher </a:t>
            </a:r>
            <a:r>
              <a:rPr lang="es-ES" b="1" dirty="0" err="1"/>
              <a:t>candidat</a:t>
            </a:r>
            <a:r>
              <a:rPr lang="es-ES" b="1" dirty="0"/>
              <a:t>,</a:t>
            </a:r>
          </a:p>
          <a:p>
            <a:pPr marL="0" indent="0">
              <a:buNone/>
            </a:pPr>
            <a:endParaRPr lang="es-ES" dirty="0"/>
          </a:p>
          <a:p>
            <a:pPr marL="0" indent="0">
              <a:buNone/>
            </a:pPr>
            <a:r>
              <a:rPr lang="fr-FR" dirty="0"/>
              <a:t>Merci d'avoir téléchargé ce modèle depuis notre site Web. Nous espérons que cela vous aidera à créer votre CV. Prenez le temps de rédiger votre CV avec soin, car il décrit votre parcours professionnel et votre personnalité.</a:t>
            </a:r>
          </a:p>
          <a:p>
            <a:pPr marL="0" indent="0">
              <a:buNone/>
            </a:pPr>
            <a:endParaRPr lang="es-ES" dirty="0"/>
          </a:p>
          <a:p>
            <a:pPr marL="0" indent="0">
              <a:buNone/>
            </a:pPr>
            <a:r>
              <a:rPr lang="fr-FR" dirty="0"/>
              <a:t>N'oubliez pas qu'une bonne candidature est une candidature personnalisée ! Si vous avez besoin d'autres modèles de CV, n’hésitez pas à retourner sur notre site Web: </a:t>
            </a:r>
            <a:r>
              <a:rPr lang="fr-FR" dirty="0">
                <a:hlinkClick r:id="rId2"/>
              </a:rPr>
              <a:t>HTTPS://WWW.EXEMPLEDECV.COM</a:t>
            </a:r>
            <a:r>
              <a:rPr lang="fr-FR" dirty="0"/>
              <a:t> </a:t>
            </a:r>
          </a:p>
          <a:p>
            <a:pPr marL="0" indent="0">
              <a:buNone/>
            </a:pPr>
            <a:r>
              <a:rPr lang="fr-FR" dirty="0"/>
              <a:t>---</a:t>
            </a:r>
          </a:p>
          <a:p>
            <a:pPr marL="0" indent="0">
              <a:buNone/>
            </a:pPr>
            <a:endParaRPr lang="fr-FR" dirty="0"/>
          </a:p>
          <a:p>
            <a:pPr marL="0" indent="0">
              <a:buNone/>
            </a:pPr>
            <a:r>
              <a:rPr lang="fr-FR" b="1" dirty="0"/>
              <a:t>Copyright EXEMPLEDECV.COM</a:t>
            </a:r>
          </a:p>
          <a:p>
            <a:pPr marL="0" indent="0">
              <a:buNone/>
            </a:pPr>
            <a:endParaRPr lang="fr-FR" dirty="0"/>
          </a:p>
          <a:p>
            <a:pPr marL="0" indent="0">
              <a:buNone/>
            </a:pPr>
            <a:r>
              <a:rPr lang="fr-FR" dirty="0"/>
              <a:t>Les contenus publiés sur notre site (modèles de CV, modèles de lettres, articles, etc.) sont la propriété de </a:t>
            </a:r>
            <a:r>
              <a:rPr lang="fr-FR" dirty="0" err="1"/>
              <a:t>EXEMPLEDECV.com</a:t>
            </a:r>
            <a:endParaRPr lang="fr-FR" dirty="0"/>
          </a:p>
          <a:p>
            <a:pPr marL="0" indent="0">
              <a:buNone/>
            </a:pPr>
            <a:endParaRPr lang="fr-FR" dirty="0"/>
          </a:p>
          <a:p>
            <a:pPr marL="0" indent="0">
              <a:buNone/>
            </a:pPr>
            <a:r>
              <a:rPr lang="fr-FR" b="1" dirty="0">
                <a:solidFill>
                  <a:srgbClr val="00B050"/>
                </a:solidFill>
              </a:rPr>
              <a:t>O</a:t>
            </a:r>
            <a:r>
              <a:rPr lang="fr-FR" dirty="0"/>
              <a:t>     Leur utilisation est limitée à un usage strictement personnel.</a:t>
            </a:r>
          </a:p>
          <a:p>
            <a:pPr marL="0" indent="0">
              <a:buNone/>
            </a:pPr>
            <a:r>
              <a:rPr lang="fr-FR" b="1" dirty="0">
                <a:solidFill>
                  <a:srgbClr val="FF0000"/>
                </a:solidFill>
              </a:rPr>
              <a:t>X</a:t>
            </a:r>
            <a:r>
              <a:rPr lang="fr-FR" dirty="0"/>
              <a:t> 	Il est interdit de les diffuser, de les publier ou de les redistribuer sans notre accord.</a:t>
            </a:r>
            <a:endParaRPr lang="es-ES" dirty="0"/>
          </a:p>
          <a:p>
            <a:pPr marL="0" indent="0">
              <a:buNone/>
            </a:pPr>
            <a:r>
              <a:rPr lang="fr-FR" b="1" dirty="0">
                <a:solidFill>
                  <a:srgbClr val="FF0000"/>
                </a:solidFill>
              </a:rPr>
              <a:t>X</a:t>
            </a:r>
            <a:r>
              <a:rPr lang="fr-FR" dirty="0"/>
              <a:t>     Il est également interdit de donner accès au lien de téléchargement ou au lien d'édition.</a:t>
            </a:r>
          </a:p>
          <a:p>
            <a:pPr marL="0" indent="0">
              <a:buNone/>
            </a:pPr>
            <a:endParaRPr lang="es-ES" dirty="0"/>
          </a:p>
          <a:p>
            <a:pPr marL="0" indent="0">
              <a:buNone/>
            </a:pPr>
            <a:r>
              <a:rPr lang="fr-FR" dirty="0"/>
              <a:t>Contenu présenté dans 180 pays devant un huissier de justice. Reproduction strictement interdite, même partielle. Limité à un usage strictement personnel.</a:t>
            </a:r>
          </a:p>
          <a:p>
            <a:pPr marL="0" indent="0">
              <a:buNone/>
            </a:pPr>
            <a:r>
              <a:rPr lang="fr-FR" dirty="0"/>
              <a:t>---</a:t>
            </a:r>
          </a:p>
          <a:p>
            <a:pPr marL="0" indent="0">
              <a:buNone/>
            </a:pPr>
            <a:endParaRPr lang="fr-FR" dirty="0"/>
          </a:p>
          <a:p>
            <a:pPr marL="0" indent="0">
              <a:buNone/>
            </a:pPr>
            <a:r>
              <a:rPr lang="fr-FR" dirty="0">
                <a:solidFill>
                  <a:schemeClr val="bg1">
                    <a:lumMod val="65000"/>
                  </a:schemeClr>
                </a:solidFill>
              </a:rPr>
              <a:t>Les modèles disponibles sur notre site Web sont fournis «tels quels» et sans garantie.</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2853042346"/>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TotalTime>
  <Words>618</Words>
  <Application>Microsoft Macintosh PowerPoint</Application>
  <PresentationFormat>Personnalisé</PresentationFormat>
  <Paragraphs>63</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Arial</vt:lpstr>
      <vt:lpstr>Calibri</vt:lpstr>
      <vt:lpstr>Times New Roman</vt:lpstr>
      <vt:lpstr>Thème Office</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 44</dc:title>
  <dc:subject/>
  <dc:creator>www.exempledecv.com</dc:creator>
  <cp:keywords/>
  <dc:description/>
  <cp:lastModifiedBy>Axel Maille</cp:lastModifiedBy>
  <cp:revision>56</cp:revision>
  <dcterms:created xsi:type="dcterms:W3CDTF">2015-06-26T06:14:36Z</dcterms:created>
  <dcterms:modified xsi:type="dcterms:W3CDTF">2025-01-22T10:14:03Z</dcterms:modified>
  <cp:category/>
</cp:coreProperties>
</file>