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03"/>
    <p:restoredTop sz="94694"/>
  </p:normalViewPr>
  <p:slideViewPr>
    <p:cSldViewPr snapToGrid="0">
      <p:cViewPr>
        <p:scale>
          <a:sx n="185" d="100"/>
          <a:sy n="185" d="100"/>
        </p:scale>
        <p:origin x="2264"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157ABE8-7026-2541-93F4-6F8B4C415AB0}" type="datetimeFigureOut">
              <a:rPr lang="fr-FR" smtClean="0"/>
              <a:t>23/01/2025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259485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57ABE8-7026-2541-93F4-6F8B4C415AB0}" type="datetimeFigureOut">
              <a:rPr lang="fr-FR" smtClean="0"/>
              <a:t>23/01/2025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8296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57ABE8-7026-2541-93F4-6F8B4C415AB0}" type="datetimeFigureOut">
              <a:rPr lang="fr-FR" smtClean="0"/>
              <a:t>23/01/2025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4441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57ABE8-7026-2541-93F4-6F8B4C415AB0}" type="datetimeFigureOut">
              <a:rPr lang="fr-FR" smtClean="0"/>
              <a:t>23/01/2025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147596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157ABE8-7026-2541-93F4-6F8B4C415AB0}" type="datetimeFigureOut">
              <a:rPr lang="fr-FR" smtClean="0"/>
              <a:t>23/01/2025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282304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157ABE8-7026-2541-93F4-6F8B4C415AB0}" type="datetimeFigureOut">
              <a:rPr lang="fr-FR" smtClean="0"/>
              <a:t>23/01/2025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3083521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157ABE8-7026-2541-93F4-6F8B4C415AB0}" type="datetimeFigureOut">
              <a:rPr lang="fr-FR" smtClean="0"/>
              <a:t>23/01/2025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391720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157ABE8-7026-2541-93F4-6F8B4C415AB0}" type="datetimeFigureOut">
              <a:rPr lang="fr-FR" smtClean="0"/>
              <a:t>23/01/2025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874639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7ABE8-7026-2541-93F4-6F8B4C415AB0}" type="datetimeFigureOut">
              <a:rPr lang="fr-FR" smtClean="0"/>
              <a:t>23/01/2025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3638863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57ABE8-7026-2541-93F4-6F8B4C415AB0}" type="datetimeFigureOut">
              <a:rPr lang="fr-FR" smtClean="0"/>
              <a:t>23/01/2025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1621318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57ABE8-7026-2541-93F4-6F8B4C415AB0}" type="datetimeFigureOut">
              <a:rPr lang="fr-FR" smtClean="0"/>
              <a:t>23/01/2025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4B370B9-A09E-0842-95BA-06CA7A6DAF18}" type="slidenum">
              <a:rPr lang="fr-FR" smtClean="0"/>
              <a:t>‹N°›</a:t>
            </a:fld>
            <a:endParaRPr lang="fr-FR"/>
          </a:p>
        </p:txBody>
      </p:sp>
    </p:spTree>
    <p:extLst>
      <p:ext uri="{BB962C8B-B14F-4D97-AF65-F5344CB8AC3E}">
        <p14:creationId xmlns:p14="http://schemas.microsoft.com/office/powerpoint/2010/main" val="385937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8157ABE8-7026-2541-93F4-6F8B4C415AB0}" type="datetimeFigureOut">
              <a:rPr lang="fr-FR" smtClean="0"/>
              <a:t>23/01/2025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A4B370B9-A09E-0842-95BA-06CA7A6DAF18}" type="slidenum">
              <a:rPr lang="fr-FR" smtClean="0"/>
              <a:t>‹N°›</a:t>
            </a:fld>
            <a:endParaRPr lang="fr-FR"/>
          </a:p>
        </p:txBody>
      </p:sp>
    </p:spTree>
    <p:extLst>
      <p:ext uri="{BB962C8B-B14F-4D97-AF65-F5344CB8AC3E}">
        <p14:creationId xmlns:p14="http://schemas.microsoft.com/office/powerpoint/2010/main" val="3994740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exemple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976675-DFA1-136A-DD33-DF30DB7E79C5}"/>
              </a:ext>
            </a:extLst>
          </p:cNvPr>
          <p:cNvSpPr/>
          <p:nvPr/>
        </p:nvSpPr>
        <p:spPr>
          <a:xfrm>
            <a:off x="4853797" y="0"/>
            <a:ext cx="2705878" cy="10691813"/>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25448F43-23E9-7CA9-E04D-3DEFFAA1CEF5}"/>
              </a:ext>
            </a:extLst>
          </p:cNvPr>
          <p:cNvSpPr txBox="1"/>
          <p:nvPr/>
        </p:nvSpPr>
        <p:spPr>
          <a:xfrm>
            <a:off x="0" y="456088"/>
            <a:ext cx="4290626" cy="584775"/>
          </a:xfrm>
          <a:prstGeom prst="rect">
            <a:avLst/>
          </a:prstGeom>
          <a:noFill/>
        </p:spPr>
        <p:txBody>
          <a:bodyPr wrap="square" rtlCol="0">
            <a:spAutoFit/>
          </a:bodyPr>
          <a:lstStyle/>
          <a:p>
            <a:pPr algn="ctr"/>
            <a:r>
              <a:rPr lang="fr-FR" sz="3200" dirty="0">
                <a:solidFill>
                  <a:srgbClr val="333F4F"/>
                </a:solidFill>
              </a:rPr>
              <a:t>Vincent </a:t>
            </a:r>
            <a:r>
              <a:rPr lang="fr-FR" sz="3200" b="1" dirty="0">
                <a:solidFill>
                  <a:srgbClr val="333F4F"/>
                </a:solidFill>
              </a:rPr>
              <a:t>LANGLOIS</a:t>
            </a:r>
          </a:p>
        </p:txBody>
      </p:sp>
      <p:pic>
        <p:nvPicPr>
          <p:cNvPr id="7" name="Image 6" descr="Une image contenant personne, habits, homme, Blazer&#10;&#10;Le contenu généré par l’IA peut être incorrect.">
            <a:extLst>
              <a:ext uri="{FF2B5EF4-FFF2-40B4-BE49-F238E27FC236}">
                <a16:creationId xmlns:a16="http://schemas.microsoft.com/office/drawing/2014/main" id="{45C2770E-061C-152F-5991-9CCF3D50F6B2}"/>
              </a:ext>
            </a:extLst>
          </p:cNvPr>
          <p:cNvPicPr>
            <a:picLocks noChangeAspect="1"/>
          </p:cNvPicPr>
          <p:nvPr/>
        </p:nvPicPr>
        <p:blipFill>
          <a:blip r:embed="rId2"/>
          <a:srcRect l="7429" r="25528"/>
          <a:stretch/>
        </p:blipFill>
        <p:spPr>
          <a:xfrm>
            <a:off x="5063266" y="456088"/>
            <a:ext cx="2286939" cy="2290231"/>
          </a:xfrm>
          <a:prstGeom prst="ellipse">
            <a:avLst/>
          </a:prstGeom>
          <a:ln w="15875">
            <a:solidFill>
              <a:schemeClr val="tx1"/>
            </a:solidFill>
          </a:ln>
        </p:spPr>
      </p:pic>
      <p:sp>
        <p:nvSpPr>
          <p:cNvPr id="8" name="TextBox 22">
            <a:extLst>
              <a:ext uri="{FF2B5EF4-FFF2-40B4-BE49-F238E27FC236}">
                <a16:creationId xmlns:a16="http://schemas.microsoft.com/office/drawing/2014/main" id="{F0E7A5EC-6E3F-AD95-6A8E-D5A261659938}"/>
              </a:ext>
            </a:extLst>
          </p:cNvPr>
          <p:cNvSpPr txBox="1"/>
          <p:nvPr/>
        </p:nvSpPr>
        <p:spPr>
          <a:xfrm>
            <a:off x="209470" y="2133158"/>
            <a:ext cx="4434857" cy="1015663"/>
          </a:xfrm>
          <a:prstGeom prst="rect">
            <a:avLst/>
          </a:prstGeom>
          <a:noFill/>
        </p:spPr>
        <p:txBody>
          <a:bodyPr wrap="square" rtlCol="0">
            <a:spAutoFit/>
          </a:bodyPr>
          <a:lstStyle/>
          <a:p>
            <a:pPr defTabSz="685800">
              <a:defRPr/>
            </a:pPr>
            <a:r>
              <a:rPr lang="fr-FR" sz="1200" dirty="0">
                <a:solidFill>
                  <a:srgbClr val="333F4F"/>
                </a:solidFill>
                <a:latin typeface="+mj-lt"/>
                <a:ea typeface="Antonio" charset="0"/>
                <a:cs typeface="Antonio"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9" name="Rectangle 8">
            <a:extLst>
              <a:ext uri="{FF2B5EF4-FFF2-40B4-BE49-F238E27FC236}">
                <a16:creationId xmlns:a16="http://schemas.microsoft.com/office/drawing/2014/main" id="{C9DDCE21-92A0-9EE1-0E01-35D8A0CFD1BE}"/>
              </a:ext>
            </a:extLst>
          </p:cNvPr>
          <p:cNvSpPr/>
          <p:nvPr/>
        </p:nvSpPr>
        <p:spPr>
          <a:xfrm>
            <a:off x="567944" y="1739870"/>
            <a:ext cx="614464" cy="338554"/>
          </a:xfrm>
          <a:prstGeom prst="rect">
            <a:avLst/>
          </a:prstGeom>
        </p:spPr>
        <p:txBody>
          <a:bodyPr wrap="none">
            <a:spAutoFit/>
          </a:bodyPr>
          <a:lstStyle/>
          <a:p>
            <a:r>
              <a:rPr lang="fr-FR" sz="1600" dirty="0">
                <a:latin typeface="+mj-lt"/>
              </a:rPr>
              <a:t>Profil</a:t>
            </a:r>
          </a:p>
        </p:txBody>
      </p:sp>
      <p:sp>
        <p:nvSpPr>
          <p:cNvPr id="10" name="Rectangle 9">
            <a:extLst>
              <a:ext uri="{FF2B5EF4-FFF2-40B4-BE49-F238E27FC236}">
                <a16:creationId xmlns:a16="http://schemas.microsoft.com/office/drawing/2014/main" id="{66D64C54-D213-B72F-666C-9C12B7B7428E}"/>
              </a:ext>
            </a:extLst>
          </p:cNvPr>
          <p:cNvSpPr/>
          <p:nvPr/>
        </p:nvSpPr>
        <p:spPr>
          <a:xfrm>
            <a:off x="209471" y="1792224"/>
            <a:ext cx="229238" cy="233847"/>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67CACFF1-3DFA-EB09-4FED-2C9D0BE1BEE9}"/>
              </a:ext>
            </a:extLst>
          </p:cNvPr>
          <p:cNvSpPr txBox="1"/>
          <p:nvPr/>
        </p:nvSpPr>
        <p:spPr>
          <a:xfrm>
            <a:off x="643405" y="910931"/>
            <a:ext cx="4290626" cy="523220"/>
          </a:xfrm>
          <a:prstGeom prst="rect">
            <a:avLst/>
          </a:prstGeom>
          <a:noFill/>
        </p:spPr>
        <p:txBody>
          <a:bodyPr wrap="square" rtlCol="0">
            <a:spAutoFit/>
          </a:bodyPr>
          <a:lstStyle/>
          <a:p>
            <a:pPr algn="ctr"/>
            <a:r>
              <a:rPr lang="fr-FR" sz="2800" dirty="0">
                <a:solidFill>
                  <a:srgbClr val="333F4F"/>
                </a:solidFill>
              </a:rPr>
              <a:t>Titre du poste</a:t>
            </a:r>
            <a:endParaRPr lang="fr-FR" sz="2800" b="1" dirty="0">
              <a:solidFill>
                <a:srgbClr val="333F4F"/>
              </a:solidFill>
            </a:endParaRPr>
          </a:p>
        </p:txBody>
      </p:sp>
      <p:sp>
        <p:nvSpPr>
          <p:cNvPr id="12" name="TextBox 185">
            <a:extLst>
              <a:ext uri="{FF2B5EF4-FFF2-40B4-BE49-F238E27FC236}">
                <a16:creationId xmlns:a16="http://schemas.microsoft.com/office/drawing/2014/main" id="{203A44ED-43F8-9610-631C-4B2DB238B3DE}"/>
              </a:ext>
            </a:extLst>
          </p:cNvPr>
          <p:cNvSpPr txBox="1"/>
          <p:nvPr/>
        </p:nvSpPr>
        <p:spPr>
          <a:xfrm>
            <a:off x="182784" y="3847828"/>
            <a:ext cx="4526375" cy="7163499"/>
          </a:xfrm>
          <a:prstGeom prst="rect">
            <a:avLst/>
          </a:prstGeom>
          <a:noFill/>
        </p:spPr>
        <p:txBody>
          <a:bodyPr wrap="square" rtlCol="0">
            <a:spAutoFit/>
          </a:bodyPr>
          <a:lstStyle/>
          <a:p>
            <a:r>
              <a:rPr lang="en-US" sz="1200" b="1" dirty="0">
                <a:solidFill>
                  <a:schemeClr val="bg1">
                    <a:lumMod val="50000"/>
                  </a:schemeClr>
                </a:solidFill>
              </a:rPr>
              <a:t>Paris, France </a:t>
            </a:r>
            <a:r>
              <a:rPr lang="en-US" sz="1200" b="1" dirty="0">
                <a:solidFill>
                  <a:schemeClr val="tx1">
                    <a:lumMod val="65000"/>
                    <a:lumOff val="35000"/>
                  </a:schemeClr>
                </a:solidFill>
              </a:rPr>
              <a:t>2010-2012</a:t>
            </a:r>
          </a:p>
          <a:p>
            <a:r>
              <a:rPr lang="en-US" sz="1200" b="1" dirty="0">
                <a:solidFill>
                  <a:schemeClr val="tx1">
                    <a:lumMod val="65000"/>
                    <a:lumOff val="35000"/>
                  </a:schemeClr>
                </a:solidFill>
              </a:rPr>
              <a:t>Poste </a:t>
            </a:r>
            <a:r>
              <a:rPr lang="en-US" sz="1200" b="1" dirty="0">
                <a:solidFill>
                  <a:schemeClr val="tx1">
                    <a:lumMod val="65000"/>
                    <a:lumOff val="35000"/>
                  </a:schemeClr>
                </a:solidFill>
                <a:sym typeface="Wingdings"/>
              </a:rPr>
              <a:t>  Nom de la </a:t>
            </a:r>
            <a:r>
              <a:rPr lang="en-US" sz="1200" b="1" dirty="0" err="1">
                <a:solidFill>
                  <a:schemeClr val="tx1">
                    <a:lumMod val="65000"/>
                    <a:lumOff val="35000"/>
                  </a:schemeClr>
                </a:solidFill>
                <a:sym typeface="Wingdings"/>
              </a:rPr>
              <a:t>société</a:t>
            </a:r>
            <a:endParaRPr lang="en-US" sz="1200" b="1" dirty="0">
              <a:solidFill>
                <a:schemeClr val="tx1">
                  <a:lumMod val="65000"/>
                  <a:lumOff val="35000"/>
                </a:schemeClr>
              </a:solidFill>
              <a:sym typeface="Wingdings"/>
            </a:endParaRPr>
          </a:p>
          <a:p>
            <a:pPr>
              <a:spcBef>
                <a:spcPts val="300"/>
              </a:spcBef>
            </a:pPr>
            <a:r>
              <a:rPr lang="fr-FR" sz="12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200" dirty="0">
              <a:solidFill>
                <a:schemeClr val="tx1">
                  <a:lumMod val="50000"/>
                  <a:lumOff val="50000"/>
                </a:schemeClr>
              </a:solidFill>
              <a:ea typeface="Times New Roman" charset="0"/>
              <a:cs typeface="Times New Roman" charset="0"/>
            </a:endParaRPr>
          </a:p>
          <a:p>
            <a:r>
              <a:rPr lang="en-US" sz="1200" b="1" dirty="0">
                <a:solidFill>
                  <a:schemeClr val="bg1">
                    <a:lumMod val="50000"/>
                  </a:schemeClr>
                </a:solidFill>
              </a:rPr>
              <a:t>Paris, France </a:t>
            </a:r>
            <a:r>
              <a:rPr lang="en-US" sz="1200" b="1" dirty="0">
                <a:solidFill>
                  <a:schemeClr val="tx1">
                    <a:lumMod val="65000"/>
                    <a:lumOff val="35000"/>
                  </a:schemeClr>
                </a:solidFill>
              </a:rPr>
              <a:t>2010-2012</a:t>
            </a:r>
          </a:p>
          <a:p>
            <a:r>
              <a:rPr lang="en-US" sz="1200" b="1" dirty="0">
                <a:solidFill>
                  <a:schemeClr val="tx1">
                    <a:lumMod val="65000"/>
                    <a:lumOff val="35000"/>
                  </a:schemeClr>
                </a:solidFill>
              </a:rPr>
              <a:t>Poste </a:t>
            </a:r>
            <a:r>
              <a:rPr lang="en-US" sz="1200" b="1" dirty="0">
                <a:solidFill>
                  <a:schemeClr val="tx1">
                    <a:lumMod val="65000"/>
                    <a:lumOff val="35000"/>
                  </a:schemeClr>
                </a:solidFill>
                <a:sym typeface="Wingdings"/>
              </a:rPr>
              <a:t>  Nom de la </a:t>
            </a:r>
            <a:r>
              <a:rPr lang="en-US" sz="1200" b="1" dirty="0" err="1">
                <a:solidFill>
                  <a:schemeClr val="tx1">
                    <a:lumMod val="65000"/>
                    <a:lumOff val="35000"/>
                  </a:schemeClr>
                </a:solidFill>
                <a:sym typeface="Wingdings"/>
              </a:rPr>
              <a:t>société</a:t>
            </a:r>
            <a:endParaRPr lang="en-US" sz="1200" b="1" dirty="0">
              <a:solidFill>
                <a:schemeClr val="tx1">
                  <a:lumMod val="65000"/>
                  <a:lumOff val="35000"/>
                </a:schemeClr>
              </a:solidFill>
              <a:sym typeface="Wingdings"/>
            </a:endParaRPr>
          </a:p>
          <a:p>
            <a:pPr>
              <a:spcBef>
                <a:spcPts val="300"/>
              </a:spcBef>
            </a:pPr>
            <a:r>
              <a:rPr lang="fr-FR" sz="12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200" dirty="0">
              <a:solidFill>
                <a:schemeClr val="tx1">
                  <a:lumMod val="50000"/>
                  <a:lumOff val="50000"/>
                </a:schemeClr>
              </a:solidFill>
              <a:ea typeface="Times New Roman" charset="0"/>
              <a:cs typeface="Times New Roman" charset="0"/>
            </a:endParaRPr>
          </a:p>
          <a:p>
            <a:r>
              <a:rPr lang="en-US" sz="1200" b="1" dirty="0">
                <a:solidFill>
                  <a:schemeClr val="bg1">
                    <a:lumMod val="50000"/>
                  </a:schemeClr>
                </a:solidFill>
              </a:rPr>
              <a:t>Paris, France </a:t>
            </a:r>
            <a:r>
              <a:rPr lang="en-US" sz="1200" b="1" dirty="0">
                <a:solidFill>
                  <a:schemeClr val="tx1">
                    <a:lumMod val="65000"/>
                    <a:lumOff val="35000"/>
                  </a:schemeClr>
                </a:solidFill>
              </a:rPr>
              <a:t>2010-2012</a:t>
            </a:r>
          </a:p>
          <a:p>
            <a:r>
              <a:rPr lang="en-US" sz="1200" b="1" dirty="0">
                <a:solidFill>
                  <a:schemeClr val="tx1">
                    <a:lumMod val="65000"/>
                    <a:lumOff val="35000"/>
                  </a:schemeClr>
                </a:solidFill>
              </a:rPr>
              <a:t>Poste </a:t>
            </a:r>
            <a:r>
              <a:rPr lang="en-US" sz="1200" b="1" dirty="0">
                <a:solidFill>
                  <a:schemeClr val="tx1">
                    <a:lumMod val="65000"/>
                    <a:lumOff val="35000"/>
                  </a:schemeClr>
                </a:solidFill>
                <a:sym typeface="Wingdings"/>
              </a:rPr>
              <a:t>  Nom de la </a:t>
            </a:r>
            <a:r>
              <a:rPr lang="en-US" sz="1200" b="1" dirty="0" err="1">
                <a:solidFill>
                  <a:schemeClr val="tx1">
                    <a:lumMod val="65000"/>
                    <a:lumOff val="35000"/>
                  </a:schemeClr>
                </a:solidFill>
                <a:sym typeface="Wingdings"/>
              </a:rPr>
              <a:t>société</a:t>
            </a:r>
            <a:endParaRPr lang="en-US" sz="1200" b="1" dirty="0">
              <a:solidFill>
                <a:schemeClr val="tx1">
                  <a:lumMod val="65000"/>
                  <a:lumOff val="35000"/>
                </a:schemeClr>
              </a:solidFill>
              <a:sym typeface="Wingdings"/>
            </a:endParaRPr>
          </a:p>
          <a:p>
            <a:pPr>
              <a:spcBef>
                <a:spcPts val="300"/>
              </a:spcBef>
            </a:pPr>
            <a:r>
              <a:rPr lang="fr-FR" sz="12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200" dirty="0">
              <a:solidFill>
                <a:schemeClr val="tx1">
                  <a:lumMod val="50000"/>
                  <a:lumOff val="50000"/>
                </a:schemeClr>
              </a:solidFill>
              <a:ea typeface="Times New Roman" charset="0"/>
              <a:cs typeface="Times New Roman" charset="0"/>
            </a:endParaRPr>
          </a:p>
          <a:p>
            <a:r>
              <a:rPr lang="en-US" sz="1200" b="1" dirty="0">
                <a:solidFill>
                  <a:schemeClr val="bg1">
                    <a:lumMod val="50000"/>
                  </a:schemeClr>
                </a:solidFill>
              </a:rPr>
              <a:t>Paris, France </a:t>
            </a:r>
            <a:r>
              <a:rPr lang="en-US" sz="1200" b="1" dirty="0">
                <a:solidFill>
                  <a:schemeClr val="tx1">
                    <a:lumMod val="65000"/>
                    <a:lumOff val="35000"/>
                  </a:schemeClr>
                </a:solidFill>
              </a:rPr>
              <a:t>2010-2012</a:t>
            </a:r>
          </a:p>
          <a:p>
            <a:r>
              <a:rPr lang="en-US" sz="1200" b="1" dirty="0">
                <a:solidFill>
                  <a:schemeClr val="tx1">
                    <a:lumMod val="65000"/>
                    <a:lumOff val="35000"/>
                  </a:schemeClr>
                </a:solidFill>
              </a:rPr>
              <a:t>Poste </a:t>
            </a:r>
            <a:r>
              <a:rPr lang="en-US" sz="1200" b="1" dirty="0">
                <a:solidFill>
                  <a:schemeClr val="tx1">
                    <a:lumMod val="65000"/>
                    <a:lumOff val="35000"/>
                  </a:schemeClr>
                </a:solidFill>
                <a:sym typeface="Wingdings"/>
              </a:rPr>
              <a:t>  Nom de la </a:t>
            </a:r>
            <a:r>
              <a:rPr lang="en-US" sz="1200" b="1" dirty="0" err="1">
                <a:solidFill>
                  <a:schemeClr val="tx1">
                    <a:lumMod val="65000"/>
                    <a:lumOff val="35000"/>
                  </a:schemeClr>
                </a:solidFill>
                <a:sym typeface="Wingdings"/>
              </a:rPr>
              <a:t>société</a:t>
            </a:r>
            <a:endParaRPr lang="en-US" sz="1200" b="1" dirty="0">
              <a:solidFill>
                <a:schemeClr val="tx1">
                  <a:lumMod val="65000"/>
                  <a:lumOff val="35000"/>
                </a:schemeClr>
              </a:solidFill>
              <a:sym typeface="Wingdings"/>
            </a:endParaRPr>
          </a:p>
          <a:p>
            <a:pPr>
              <a:spcBef>
                <a:spcPts val="300"/>
              </a:spcBef>
            </a:pPr>
            <a:r>
              <a:rPr lang="fr-FR" sz="12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200" dirty="0">
              <a:solidFill>
                <a:schemeClr val="tx1">
                  <a:lumMod val="50000"/>
                  <a:lumOff val="50000"/>
                </a:schemeClr>
              </a:solidFill>
              <a:ea typeface="Times New Roman" charset="0"/>
              <a:cs typeface="Times New Roman" charset="0"/>
            </a:endParaRPr>
          </a:p>
          <a:p>
            <a:r>
              <a:rPr lang="en-US" sz="1200" b="1" dirty="0">
                <a:solidFill>
                  <a:schemeClr val="bg1">
                    <a:lumMod val="50000"/>
                  </a:schemeClr>
                </a:solidFill>
              </a:rPr>
              <a:t>Paris, France </a:t>
            </a:r>
            <a:r>
              <a:rPr lang="en-US" sz="1200" b="1" dirty="0">
                <a:solidFill>
                  <a:schemeClr val="tx1">
                    <a:lumMod val="65000"/>
                    <a:lumOff val="35000"/>
                  </a:schemeClr>
                </a:solidFill>
              </a:rPr>
              <a:t>2010-2012</a:t>
            </a:r>
          </a:p>
          <a:p>
            <a:r>
              <a:rPr lang="en-US" sz="1200" b="1" dirty="0">
                <a:solidFill>
                  <a:schemeClr val="tx1">
                    <a:lumMod val="65000"/>
                    <a:lumOff val="35000"/>
                  </a:schemeClr>
                </a:solidFill>
              </a:rPr>
              <a:t>Poste </a:t>
            </a:r>
            <a:r>
              <a:rPr lang="en-US" sz="1200" b="1" dirty="0">
                <a:solidFill>
                  <a:schemeClr val="tx1">
                    <a:lumMod val="65000"/>
                    <a:lumOff val="35000"/>
                  </a:schemeClr>
                </a:solidFill>
                <a:sym typeface="Wingdings"/>
              </a:rPr>
              <a:t>  Nom de la </a:t>
            </a:r>
            <a:r>
              <a:rPr lang="en-US" sz="1200" b="1" dirty="0" err="1">
                <a:solidFill>
                  <a:schemeClr val="tx1">
                    <a:lumMod val="65000"/>
                    <a:lumOff val="35000"/>
                  </a:schemeClr>
                </a:solidFill>
                <a:sym typeface="Wingdings"/>
              </a:rPr>
              <a:t>société</a:t>
            </a:r>
            <a:endParaRPr lang="en-US" sz="1200" b="1" dirty="0">
              <a:solidFill>
                <a:schemeClr val="tx1">
                  <a:lumMod val="65000"/>
                  <a:lumOff val="35000"/>
                </a:schemeClr>
              </a:solidFill>
              <a:sym typeface="Wingdings"/>
            </a:endParaRPr>
          </a:p>
          <a:p>
            <a:pPr>
              <a:spcBef>
                <a:spcPts val="300"/>
              </a:spcBef>
            </a:pPr>
            <a:r>
              <a:rPr lang="fr-FR" sz="12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200" dirty="0">
              <a:solidFill>
                <a:schemeClr val="tx1">
                  <a:lumMod val="50000"/>
                  <a:lumOff val="50000"/>
                </a:schemeClr>
              </a:solidFill>
              <a:ea typeface="Times New Roman" charset="0"/>
              <a:cs typeface="Times New Roman" charset="0"/>
            </a:endParaRPr>
          </a:p>
          <a:p>
            <a:pPr>
              <a:spcBef>
                <a:spcPts val="300"/>
              </a:spcBef>
            </a:pPr>
            <a:endParaRPr lang="fr-FR" sz="1200" dirty="0">
              <a:solidFill>
                <a:schemeClr val="tx1">
                  <a:lumMod val="50000"/>
                  <a:lumOff val="50000"/>
                </a:schemeClr>
              </a:solidFill>
              <a:ea typeface="Times New Roman" charset="0"/>
              <a:cs typeface="Times New Roman" charset="0"/>
            </a:endParaRPr>
          </a:p>
        </p:txBody>
      </p:sp>
      <p:sp>
        <p:nvSpPr>
          <p:cNvPr id="13" name="Rectangle 12">
            <a:extLst>
              <a:ext uri="{FF2B5EF4-FFF2-40B4-BE49-F238E27FC236}">
                <a16:creationId xmlns:a16="http://schemas.microsoft.com/office/drawing/2014/main" id="{5DA25C54-8A5A-66A6-C238-82298F04F2AB}"/>
              </a:ext>
            </a:extLst>
          </p:cNvPr>
          <p:cNvSpPr/>
          <p:nvPr/>
        </p:nvSpPr>
        <p:spPr>
          <a:xfrm>
            <a:off x="209471" y="3384177"/>
            <a:ext cx="229238" cy="233847"/>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BB7BF87C-AA1F-C467-B96D-2CF206100D13}"/>
              </a:ext>
            </a:extLst>
          </p:cNvPr>
          <p:cNvSpPr/>
          <p:nvPr/>
        </p:nvSpPr>
        <p:spPr>
          <a:xfrm>
            <a:off x="643405" y="3331823"/>
            <a:ext cx="2429639" cy="338554"/>
          </a:xfrm>
          <a:prstGeom prst="rect">
            <a:avLst/>
          </a:prstGeom>
        </p:spPr>
        <p:txBody>
          <a:bodyPr wrap="none">
            <a:spAutoFit/>
          </a:bodyPr>
          <a:lstStyle/>
          <a:p>
            <a:r>
              <a:rPr lang="fr-FR" sz="1600" dirty="0">
                <a:latin typeface="+mj-lt"/>
              </a:rPr>
              <a:t>Expérience Professionnelle</a:t>
            </a:r>
          </a:p>
        </p:txBody>
      </p:sp>
      <p:sp>
        <p:nvSpPr>
          <p:cNvPr id="18" name="Rectangle 17">
            <a:extLst>
              <a:ext uri="{FF2B5EF4-FFF2-40B4-BE49-F238E27FC236}">
                <a16:creationId xmlns:a16="http://schemas.microsoft.com/office/drawing/2014/main" id="{0EA171CE-F93D-900A-F260-5AA98BA7F6FD}"/>
              </a:ext>
            </a:extLst>
          </p:cNvPr>
          <p:cNvSpPr/>
          <p:nvPr/>
        </p:nvSpPr>
        <p:spPr>
          <a:xfrm>
            <a:off x="5722596" y="3448747"/>
            <a:ext cx="855491" cy="338554"/>
          </a:xfrm>
          <a:prstGeom prst="rect">
            <a:avLst/>
          </a:prstGeom>
        </p:spPr>
        <p:txBody>
          <a:bodyPr wrap="none">
            <a:spAutoFit/>
          </a:bodyPr>
          <a:lstStyle/>
          <a:p>
            <a:r>
              <a:rPr lang="fr-FR" sz="1600" dirty="0">
                <a:latin typeface="+mj-lt"/>
              </a:rPr>
              <a:t>Contact</a:t>
            </a:r>
          </a:p>
        </p:txBody>
      </p:sp>
      <p:sp>
        <p:nvSpPr>
          <p:cNvPr id="19" name="object 4">
            <a:extLst>
              <a:ext uri="{FF2B5EF4-FFF2-40B4-BE49-F238E27FC236}">
                <a16:creationId xmlns:a16="http://schemas.microsoft.com/office/drawing/2014/main" id="{92DAE049-ADBC-9F5D-5133-B91F256914AC}"/>
              </a:ext>
            </a:extLst>
          </p:cNvPr>
          <p:cNvSpPr txBox="1"/>
          <p:nvPr/>
        </p:nvSpPr>
        <p:spPr>
          <a:xfrm>
            <a:off x="5266945" y="3970395"/>
            <a:ext cx="1929384" cy="1974900"/>
          </a:xfrm>
          <a:prstGeom prst="rect">
            <a:avLst/>
          </a:prstGeom>
        </p:spPr>
        <p:txBody>
          <a:bodyPr vert="horz" wrap="square" lIns="0" tIns="0" rIns="0" bIns="0" rtlCol="0">
            <a:spAutoFit/>
          </a:bodyPr>
          <a:lstStyle/>
          <a:p>
            <a:pPr algn="ctr">
              <a:lnSpc>
                <a:spcPts val="1100"/>
              </a:lnSpc>
            </a:pPr>
            <a:r>
              <a:rPr lang="fr-FR" sz="1200" dirty="0">
                <a:solidFill>
                  <a:srgbClr val="333F4F"/>
                </a:solidFill>
                <a:cs typeface="Proxima Nova Rg"/>
              </a:rPr>
              <a:t>Adresse :</a:t>
            </a:r>
          </a:p>
          <a:p>
            <a:pPr algn="ctr">
              <a:lnSpc>
                <a:spcPts val="1100"/>
              </a:lnSpc>
            </a:pPr>
            <a:r>
              <a:rPr lang="fr-FR" sz="1200" dirty="0">
                <a:solidFill>
                  <a:srgbClr val="333F4F"/>
                </a:solidFill>
                <a:cs typeface="Proxima Nova Rg"/>
              </a:rPr>
              <a:t>17 rue de la Réussite</a:t>
            </a:r>
          </a:p>
          <a:p>
            <a:pPr algn="ctr">
              <a:lnSpc>
                <a:spcPts val="1100"/>
              </a:lnSpc>
            </a:pPr>
            <a:r>
              <a:rPr lang="fr-FR" sz="1200" dirty="0">
                <a:solidFill>
                  <a:srgbClr val="333F4F"/>
                </a:solidFill>
                <a:cs typeface="Proxima Nova Rg"/>
              </a:rPr>
              <a:t>75012 Paris</a:t>
            </a:r>
          </a:p>
          <a:p>
            <a:pPr algn="ctr">
              <a:lnSpc>
                <a:spcPts val="1100"/>
              </a:lnSpc>
            </a:pPr>
            <a:endParaRPr lang="fr-FR" sz="1200" dirty="0">
              <a:solidFill>
                <a:srgbClr val="333F4F"/>
              </a:solidFill>
              <a:cs typeface="Proxima Nova Rg"/>
            </a:endParaRPr>
          </a:p>
          <a:p>
            <a:pPr algn="ctr">
              <a:lnSpc>
                <a:spcPts val="1100"/>
              </a:lnSpc>
            </a:pPr>
            <a:r>
              <a:rPr lang="fr-FR" sz="1200" dirty="0">
                <a:solidFill>
                  <a:srgbClr val="333F4F"/>
                </a:solidFill>
                <a:cs typeface="Proxima Nova Rg"/>
              </a:rPr>
              <a:t>Tél. :</a:t>
            </a:r>
          </a:p>
          <a:p>
            <a:pPr algn="ctr">
              <a:lnSpc>
                <a:spcPts val="1100"/>
              </a:lnSpc>
            </a:pPr>
            <a:r>
              <a:rPr lang="fr-FR" sz="1200" dirty="0">
                <a:solidFill>
                  <a:srgbClr val="333F4F"/>
                </a:solidFill>
                <a:cs typeface="Proxima Nova Rg"/>
              </a:rPr>
              <a:t>01 02 03 04 05</a:t>
            </a:r>
          </a:p>
          <a:p>
            <a:pPr algn="ctr">
              <a:lnSpc>
                <a:spcPts val="1100"/>
              </a:lnSpc>
            </a:pPr>
            <a:r>
              <a:rPr lang="fr-FR" sz="1200" dirty="0">
                <a:solidFill>
                  <a:srgbClr val="333F4F"/>
                </a:solidFill>
                <a:cs typeface="Proxima Nova Rg"/>
              </a:rPr>
              <a:t>06 01 02 03 04</a:t>
            </a:r>
          </a:p>
          <a:p>
            <a:pPr algn="ctr">
              <a:lnSpc>
                <a:spcPts val="1100"/>
              </a:lnSpc>
            </a:pPr>
            <a:endParaRPr lang="fr-FR" sz="1200" dirty="0">
              <a:solidFill>
                <a:srgbClr val="333F4F"/>
              </a:solidFill>
              <a:cs typeface="Proxima Nova Rg"/>
            </a:endParaRPr>
          </a:p>
          <a:p>
            <a:pPr algn="ctr">
              <a:lnSpc>
                <a:spcPts val="1100"/>
              </a:lnSpc>
            </a:pPr>
            <a:r>
              <a:rPr lang="fr-FR" sz="1200" dirty="0">
                <a:solidFill>
                  <a:srgbClr val="333F4F"/>
                </a:solidFill>
                <a:cs typeface="Proxima Nova Rg"/>
              </a:rPr>
              <a:t>Web :</a:t>
            </a:r>
          </a:p>
          <a:p>
            <a:pPr algn="ctr">
              <a:lnSpc>
                <a:spcPts val="1100"/>
              </a:lnSpc>
            </a:pPr>
            <a:r>
              <a:rPr lang="fr-FR" sz="1200" dirty="0" err="1">
                <a:solidFill>
                  <a:srgbClr val="333F4F"/>
                </a:solidFill>
                <a:cs typeface="Proxima Nova Rg"/>
              </a:rPr>
              <a:t>Twitter.com</a:t>
            </a:r>
            <a:r>
              <a:rPr lang="fr-FR" sz="1200" dirty="0">
                <a:solidFill>
                  <a:srgbClr val="333F4F"/>
                </a:solidFill>
                <a:cs typeface="Proxima Nova Rg"/>
              </a:rPr>
              <a:t>/VN</a:t>
            </a:r>
            <a:br>
              <a:rPr lang="fr-FR" sz="1200" dirty="0">
                <a:solidFill>
                  <a:srgbClr val="333F4F"/>
                </a:solidFill>
                <a:cs typeface="Proxima Nova Rg"/>
              </a:rPr>
            </a:br>
            <a:r>
              <a:rPr lang="fr-FR" sz="1200" dirty="0" err="1">
                <a:solidFill>
                  <a:srgbClr val="333F4F"/>
                </a:solidFill>
                <a:cs typeface="Proxima Nova Rg"/>
              </a:rPr>
              <a:t>Facebook.com</a:t>
            </a:r>
            <a:r>
              <a:rPr lang="fr-FR" sz="1200" dirty="0">
                <a:solidFill>
                  <a:srgbClr val="333F4F"/>
                </a:solidFill>
                <a:cs typeface="Proxima Nova Rg"/>
              </a:rPr>
              <a:t>/VN</a:t>
            </a:r>
          </a:p>
          <a:p>
            <a:pPr algn="ctr">
              <a:lnSpc>
                <a:spcPts val="1100"/>
              </a:lnSpc>
            </a:pPr>
            <a:endParaRPr lang="fr-FR" sz="1200" dirty="0">
              <a:solidFill>
                <a:srgbClr val="333F4F"/>
              </a:solidFill>
              <a:cs typeface="Proxima Nova Rg"/>
            </a:endParaRPr>
          </a:p>
          <a:p>
            <a:pPr algn="ctr">
              <a:lnSpc>
                <a:spcPts val="1100"/>
              </a:lnSpc>
            </a:pPr>
            <a:r>
              <a:rPr lang="fr-FR" sz="1200" dirty="0">
                <a:solidFill>
                  <a:srgbClr val="333F4F"/>
                </a:solidFill>
                <a:cs typeface="Proxima Nova Rg"/>
              </a:rPr>
              <a:t>Mail :</a:t>
            </a:r>
            <a:br>
              <a:rPr lang="fr-FR" sz="1200" dirty="0">
                <a:solidFill>
                  <a:srgbClr val="333F4F"/>
                </a:solidFill>
                <a:cs typeface="Proxima Nova Rg"/>
              </a:rPr>
            </a:br>
            <a:r>
              <a:rPr lang="fr-FR" sz="1200" dirty="0" err="1">
                <a:solidFill>
                  <a:srgbClr val="333F4F"/>
                </a:solidFill>
                <a:cs typeface="Proxima Nova Rg"/>
              </a:rPr>
              <a:t>mail@mail.com</a:t>
            </a:r>
            <a:endParaRPr sz="1200" dirty="0">
              <a:solidFill>
                <a:srgbClr val="333F4F"/>
              </a:solidFill>
              <a:cs typeface="Proxima Nova Rg"/>
            </a:endParaRPr>
          </a:p>
        </p:txBody>
      </p:sp>
      <p:sp>
        <p:nvSpPr>
          <p:cNvPr id="20" name="Rectangle 19">
            <a:extLst>
              <a:ext uri="{FF2B5EF4-FFF2-40B4-BE49-F238E27FC236}">
                <a16:creationId xmlns:a16="http://schemas.microsoft.com/office/drawing/2014/main" id="{2140560F-653E-9263-0990-E76FEB9B7E0D}"/>
              </a:ext>
            </a:extLst>
          </p:cNvPr>
          <p:cNvSpPr/>
          <p:nvPr/>
        </p:nvSpPr>
        <p:spPr>
          <a:xfrm>
            <a:off x="6055149" y="3071877"/>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Rectangle 30">
            <a:extLst>
              <a:ext uri="{FF2B5EF4-FFF2-40B4-BE49-F238E27FC236}">
                <a16:creationId xmlns:a16="http://schemas.microsoft.com/office/drawing/2014/main" id="{3A22BF55-357C-7799-2399-101792BA15CE}"/>
              </a:ext>
            </a:extLst>
          </p:cNvPr>
          <p:cNvSpPr/>
          <p:nvPr/>
        </p:nvSpPr>
        <p:spPr>
          <a:xfrm>
            <a:off x="5561428" y="6751843"/>
            <a:ext cx="1358642" cy="338554"/>
          </a:xfrm>
          <a:prstGeom prst="rect">
            <a:avLst/>
          </a:prstGeom>
        </p:spPr>
        <p:txBody>
          <a:bodyPr wrap="none">
            <a:spAutoFit/>
          </a:bodyPr>
          <a:lstStyle/>
          <a:p>
            <a:r>
              <a:rPr lang="fr-FR" sz="1600" dirty="0">
                <a:latin typeface="+mj-lt"/>
              </a:rPr>
              <a:t>Compétences</a:t>
            </a:r>
          </a:p>
        </p:txBody>
      </p:sp>
      <p:sp>
        <p:nvSpPr>
          <p:cNvPr id="32" name="TextBox 45">
            <a:extLst>
              <a:ext uri="{FF2B5EF4-FFF2-40B4-BE49-F238E27FC236}">
                <a16:creationId xmlns:a16="http://schemas.microsoft.com/office/drawing/2014/main" id="{9B97C735-6878-BCEA-8824-E035C947744A}"/>
              </a:ext>
            </a:extLst>
          </p:cNvPr>
          <p:cNvSpPr txBox="1"/>
          <p:nvPr/>
        </p:nvSpPr>
        <p:spPr>
          <a:xfrm>
            <a:off x="4882290" y="7800435"/>
            <a:ext cx="1149052" cy="1954381"/>
          </a:xfrm>
          <a:prstGeom prst="rect">
            <a:avLst/>
          </a:prstGeom>
          <a:noFill/>
        </p:spPr>
        <p:txBody>
          <a:bodyPr wrap="square" rtlCol="0">
            <a:spAutoFit/>
          </a:bodyPr>
          <a:lstStyle/>
          <a:p>
            <a:pPr algn="r"/>
            <a:r>
              <a:rPr lang="en-US" sz="1100" dirty="0">
                <a:latin typeface="+mj-lt"/>
              </a:rPr>
              <a:t>Photoshop CS</a:t>
            </a:r>
          </a:p>
          <a:p>
            <a:pPr algn="r"/>
            <a:endParaRPr lang="en-US" sz="1100" dirty="0">
              <a:latin typeface="+mj-lt"/>
            </a:endParaRPr>
          </a:p>
          <a:p>
            <a:pPr algn="r"/>
            <a:r>
              <a:rPr lang="en-US" sz="1100" dirty="0">
                <a:latin typeface="+mj-lt"/>
              </a:rPr>
              <a:t>PHP MySQL</a:t>
            </a:r>
          </a:p>
          <a:p>
            <a:pPr algn="r"/>
            <a:endParaRPr lang="en-US" sz="1100" dirty="0">
              <a:latin typeface="+mj-lt"/>
            </a:endParaRPr>
          </a:p>
          <a:p>
            <a:pPr algn="r"/>
            <a:r>
              <a:rPr lang="en-US" sz="1100" dirty="0" err="1">
                <a:latin typeface="+mj-lt"/>
              </a:rPr>
              <a:t>Adwords</a:t>
            </a:r>
            <a:endParaRPr lang="en-US" sz="1100" dirty="0">
              <a:latin typeface="+mj-lt"/>
            </a:endParaRPr>
          </a:p>
          <a:p>
            <a:pPr algn="r"/>
            <a:endParaRPr lang="en-US" sz="1100" dirty="0">
              <a:latin typeface="+mj-lt"/>
            </a:endParaRPr>
          </a:p>
          <a:p>
            <a:pPr algn="r"/>
            <a:r>
              <a:rPr lang="en-US" sz="1100" dirty="0">
                <a:latin typeface="+mj-lt"/>
              </a:rPr>
              <a:t>Ruby On Rail</a:t>
            </a:r>
          </a:p>
          <a:p>
            <a:pPr algn="r"/>
            <a:endParaRPr lang="en-US" sz="1100" dirty="0">
              <a:latin typeface="+mj-lt"/>
            </a:endParaRPr>
          </a:p>
          <a:p>
            <a:pPr algn="r"/>
            <a:r>
              <a:rPr lang="en-US" sz="1100" dirty="0">
                <a:latin typeface="+mj-lt"/>
              </a:rPr>
              <a:t>Analytics Omniture</a:t>
            </a:r>
          </a:p>
          <a:p>
            <a:pPr algn="r"/>
            <a:endParaRPr lang="uk-UA" sz="1100" dirty="0">
              <a:latin typeface="+mj-lt"/>
            </a:endParaRPr>
          </a:p>
        </p:txBody>
      </p:sp>
      <p:sp>
        <p:nvSpPr>
          <p:cNvPr id="33" name="Rectangle 32">
            <a:extLst>
              <a:ext uri="{FF2B5EF4-FFF2-40B4-BE49-F238E27FC236}">
                <a16:creationId xmlns:a16="http://schemas.microsoft.com/office/drawing/2014/main" id="{91E9F932-B3E9-93E6-F38D-A7C134B67093}"/>
              </a:ext>
            </a:extLst>
          </p:cNvPr>
          <p:cNvSpPr/>
          <p:nvPr/>
        </p:nvSpPr>
        <p:spPr>
          <a:xfrm>
            <a:off x="5035581" y="7310385"/>
            <a:ext cx="1171154" cy="307777"/>
          </a:xfrm>
          <a:prstGeom prst="rect">
            <a:avLst/>
          </a:prstGeom>
        </p:spPr>
        <p:txBody>
          <a:bodyPr wrap="none">
            <a:spAutoFit/>
          </a:bodyPr>
          <a:lstStyle/>
          <a:p>
            <a:r>
              <a:rPr lang="fr-FR" sz="1400" b="1" dirty="0">
                <a:latin typeface="+mj-lt"/>
              </a:rPr>
              <a:t>Informatique</a:t>
            </a:r>
          </a:p>
        </p:txBody>
      </p:sp>
      <p:cxnSp>
        <p:nvCxnSpPr>
          <p:cNvPr id="34" name="Connecteur droit 33">
            <a:extLst>
              <a:ext uri="{FF2B5EF4-FFF2-40B4-BE49-F238E27FC236}">
                <a16:creationId xmlns:a16="http://schemas.microsoft.com/office/drawing/2014/main" id="{913510C2-95AA-E038-4827-A29067E361B9}"/>
              </a:ext>
            </a:extLst>
          </p:cNvPr>
          <p:cNvCxnSpPr/>
          <p:nvPr/>
        </p:nvCxnSpPr>
        <p:spPr>
          <a:xfrm>
            <a:off x="6216941" y="7473636"/>
            <a:ext cx="9907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08A29279-142C-A8BB-DB2D-6D1732054419}"/>
              </a:ext>
            </a:extLst>
          </p:cNvPr>
          <p:cNvSpPr/>
          <p:nvPr/>
        </p:nvSpPr>
        <p:spPr>
          <a:xfrm>
            <a:off x="6082414" y="6341366"/>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6" name="Rectangle 35">
            <a:extLst>
              <a:ext uri="{FF2B5EF4-FFF2-40B4-BE49-F238E27FC236}">
                <a16:creationId xmlns:a16="http://schemas.microsoft.com/office/drawing/2014/main" id="{DB86CFBB-9F49-C5D6-E6EE-5A74F4E72EAE}"/>
              </a:ext>
            </a:extLst>
          </p:cNvPr>
          <p:cNvSpPr/>
          <p:nvPr/>
        </p:nvSpPr>
        <p:spPr>
          <a:xfrm>
            <a:off x="6058606" y="7877879"/>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a:extLst>
              <a:ext uri="{FF2B5EF4-FFF2-40B4-BE49-F238E27FC236}">
                <a16:creationId xmlns:a16="http://schemas.microsoft.com/office/drawing/2014/main" id="{D619E397-204B-30BE-135A-E1BEE626339A}"/>
              </a:ext>
            </a:extLst>
          </p:cNvPr>
          <p:cNvSpPr/>
          <p:nvPr/>
        </p:nvSpPr>
        <p:spPr>
          <a:xfrm>
            <a:off x="6048698" y="8214795"/>
            <a:ext cx="954821" cy="145570"/>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48A51B1C-0E2C-C2B4-8791-52A526D884DF}"/>
              </a:ext>
            </a:extLst>
          </p:cNvPr>
          <p:cNvSpPr/>
          <p:nvPr/>
        </p:nvSpPr>
        <p:spPr>
          <a:xfrm>
            <a:off x="6046138" y="8554271"/>
            <a:ext cx="1046760" cy="141947"/>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38">
            <a:extLst>
              <a:ext uri="{FF2B5EF4-FFF2-40B4-BE49-F238E27FC236}">
                <a16:creationId xmlns:a16="http://schemas.microsoft.com/office/drawing/2014/main" id="{86CC0B0E-B651-CAA1-24D3-28C69F3933C0}"/>
              </a:ext>
            </a:extLst>
          </p:cNvPr>
          <p:cNvSpPr/>
          <p:nvPr/>
        </p:nvSpPr>
        <p:spPr>
          <a:xfrm>
            <a:off x="6049325" y="8877881"/>
            <a:ext cx="692937" cy="141282"/>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a:extLst>
              <a:ext uri="{FF2B5EF4-FFF2-40B4-BE49-F238E27FC236}">
                <a16:creationId xmlns:a16="http://schemas.microsoft.com/office/drawing/2014/main" id="{1E7B64D8-95B6-6561-890F-6761C81377C5}"/>
              </a:ext>
            </a:extLst>
          </p:cNvPr>
          <p:cNvSpPr/>
          <p:nvPr/>
        </p:nvSpPr>
        <p:spPr>
          <a:xfrm>
            <a:off x="6041235" y="9224668"/>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15007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0E377-AC8B-00C6-FF3A-5E36F54D30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05E9DB-4AE7-E1DB-CDD2-17648BBDC6BD}"/>
              </a:ext>
            </a:extLst>
          </p:cNvPr>
          <p:cNvSpPr/>
          <p:nvPr/>
        </p:nvSpPr>
        <p:spPr>
          <a:xfrm>
            <a:off x="4853797" y="0"/>
            <a:ext cx="2705878" cy="10691813"/>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extBox 1479">
            <a:extLst>
              <a:ext uri="{FF2B5EF4-FFF2-40B4-BE49-F238E27FC236}">
                <a16:creationId xmlns:a16="http://schemas.microsoft.com/office/drawing/2014/main" id="{1A5F9068-9B48-8796-98B7-4744469219CE}"/>
              </a:ext>
            </a:extLst>
          </p:cNvPr>
          <p:cNvSpPr txBox="1"/>
          <p:nvPr/>
        </p:nvSpPr>
        <p:spPr>
          <a:xfrm>
            <a:off x="244617" y="791520"/>
            <a:ext cx="4391391" cy="2123658"/>
          </a:xfrm>
          <a:prstGeom prst="rect">
            <a:avLst/>
          </a:prstGeom>
          <a:noFill/>
        </p:spPr>
        <p:txBody>
          <a:bodyPr wrap="square" rtlCol="0">
            <a:spAutoFit/>
          </a:bodyPr>
          <a:lstStyle/>
          <a:p>
            <a:r>
              <a:rPr lang="en-US" sz="1100" b="1" dirty="0">
                <a:solidFill>
                  <a:schemeClr val="bg1">
                    <a:lumMod val="65000"/>
                  </a:schemeClr>
                </a:solidFill>
              </a:rPr>
              <a:t>DIPLOME</a:t>
            </a:r>
            <a:r>
              <a:rPr lang="en-US" sz="1100" b="1" dirty="0">
                <a:solidFill>
                  <a:schemeClr val="bg1">
                    <a:lumMod val="65000"/>
                  </a:schemeClr>
                </a:solidFill>
                <a:sym typeface="Wingdings"/>
              </a:rPr>
              <a:t></a:t>
            </a:r>
            <a:r>
              <a:rPr lang="en-US" sz="1100" b="1" dirty="0">
                <a:solidFill>
                  <a:schemeClr val="bg1">
                    <a:lumMod val="65000"/>
                  </a:schemeClr>
                </a:solidFill>
              </a:rPr>
              <a:t> </a:t>
            </a:r>
            <a:r>
              <a:rPr lang="en-US" sz="1100" b="1" dirty="0">
                <a:solidFill>
                  <a:schemeClr val="tx1">
                    <a:lumMod val="65000"/>
                    <a:lumOff val="35000"/>
                  </a:schemeClr>
                </a:solidFill>
              </a:rPr>
              <a:t>UNIVERSITE </a:t>
            </a:r>
          </a:p>
          <a:p>
            <a:r>
              <a:rPr lang="fr-FR" sz="1100" dirty="0">
                <a:solidFill>
                  <a:schemeClr val="tx1">
                    <a:lumMod val="65000"/>
                    <a:lumOff val="35000"/>
                  </a:schemeClr>
                </a:solidFill>
              </a:rPr>
              <a:t>Décrivez en une ligne les objectifs et les spécialités de cette formation. </a:t>
            </a:r>
          </a:p>
          <a:p>
            <a:endParaRPr lang="fr-FR" sz="1100" dirty="0">
              <a:solidFill>
                <a:schemeClr val="tx1">
                  <a:lumMod val="65000"/>
                  <a:lumOff val="35000"/>
                </a:schemeClr>
              </a:solidFill>
              <a:latin typeface="+mj-lt"/>
            </a:endParaRPr>
          </a:p>
          <a:p>
            <a:r>
              <a:rPr lang="en-US" sz="1100" b="1" dirty="0">
                <a:solidFill>
                  <a:schemeClr val="bg1">
                    <a:lumMod val="65000"/>
                  </a:schemeClr>
                </a:solidFill>
              </a:rPr>
              <a:t>DIPLOME</a:t>
            </a:r>
            <a:r>
              <a:rPr lang="en-US" sz="1100" b="1" dirty="0">
                <a:solidFill>
                  <a:schemeClr val="bg1">
                    <a:lumMod val="65000"/>
                  </a:schemeClr>
                </a:solidFill>
                <a:sym typeface="Wingdings"/>
              </a:rPr>
              <a:t></a:t>
            </a:r>
            <a:r>
              <a:rPr lang="en-US" sz="1100" b="1" dirty="0">
                <a:solidFill>
                  <a:schemeClr val="bg1">
                    <a:lumMod val="65000"/>
                  </a:schemeClr>
                </a:solidFill>
              </a:rPr>
              <a:t> </a:t>
            </a:r>
            <a:r>
              <a:rPr lang="en-US" sz="1100" b="1" dirty="0">
                <a:solidFill>
                  <a:schemeClr val="tx1">
                    <a:lumMod val="65000"/>
                    <a:lumOff val="35000"/>
                  </a:schemeClr>
                </a:solidFill>
              </a:rPr>
              <a:t>UNIVERSITE </a:t>
            </a:r>
          </a:p>
          <a:p>
            <a:r>
              <a:rPr lang="fr-FR" sz="1100" dirty="0">
                <a:solidFill>
                  <a:schemeClr val="tx1">
                    <a:lumMod val="65000"/>
                    <a:lumOff val="35000"/>
                  </a:schemeClr>
                </a:solidFill>
              </a:rPr>
              <a:t>Décrivez en une ligne les objectifs et les spécialités de cette formation. </a:t>
            </a:r>
          </a:p>
          <a:p>
            <a:endParaRPr lang="fr-FR" sz="1100" dirty="0">
              <a:solidFill>
                <a:schemeClr val="tx1">
                  <a:lumMod val="65000"/>
                  <a:lumOff val="35000"/>
                </a:schemeClr>
              </a:solidFill>
              <a:latin typeface="+mj-lt"/>
            </a:endParaRPr>
          </a:p>
          <a:p>
            <a:r>
              <a:rPr lang="en-US" sz="1100" b="1" dirty="0">
                <a:solidFill>
                  <a:schemeClr val="bg1">
                    <a:lumMod val="65000"/>
                  </a:schemeClr>
                </a:solidFill>
              </a:rPr>
              <a:t>DIPLOME</a:t>
            </a:r>
            <a:r>
              <a:rPr lang="en-US" sz="1100" b="1" dirty="0">
                <a:solidFill>
                  <a:schemeClr val="bg1">
                    <a:lumMod val="65000"/>
                  </a:schemeClr>
                </a:solidFill>
                <a:sym typeface="Wingdings"/>
              </a:rPr>
              <a:t></a:t>
            </a:r>
            <a:r>
              <a:rPr lang="en-US" sz="1100" b="1" dirty="0">
                <a:solidFill>
                  <a:schemeClr val="bg1">
                    <a:lumMod val="65000"/>
                  </a:schemeClr>
                </a:solidFill>
              </a:rPr>
              <a:t> </a:t>
            </a:r>
            <a:r>
              <a:rPr lang="en-US" sz="1100" b="1" dirty="0">
                <a:solidFill>
                  <a:schemeClr val="tx1">
                    <a:lumMod val="65000"/>
                    <a:lumOff val="35000"/>
                  </a:schemeClr>
                </a:solidFill>
              </a:rPr>
              <a:t>UNIVERSITE </a:t>
            </a:r>
          </a:p>
          <a:p>
            <a:r>
              <a:rPr lang="fr-FR" sz="1100" dirty="0">
                <a:solidFill>
                  <a:schemeClr val="tx1">
                    <a:lumMod val="65000"/>
                    <a:lumOff val="35000"/>
                  </a:schemeClr>
                </a:solidFill>
              </a:rPr>
              <a:t>Décrivez en une ligne les objectifs et les spécialités de cette formation. </a:t>
            </a:r>
          </a:p>
          <a:p>
            <a:endParaRPr lang="fr-FR" sz="1100" dirty="0">
              <a:solidFill>
                <a:schemeClr val="tx1">
                  <a:lumMod val="65000"/>
                  <a:lumOff val="35000"/>
                </a:schemeClr>
              </a:solidFill>
              <a:latin typeface="+mj-lt"/>
            </a:endParaRPr>
          </a:p>
        </p:txBody>
      </p:sp>
      <p:sp>
        <p:nvSpPr>
          <p:cNvPr id="3" name="Rectangle 2">
            <a:extLst>
              <a:ext uri="{FF2B5EF4-FFF2-40B4-BE49-F238E27FC236}">
                <a16:creationId xmlns:a16="http://schemas.microsoft.com/office/drawing/2014/main" id="{C71C3155-E4B5-F2C5-C431-06DFD3F24ED5}"/>
              </a:ext>
            </a:extLst>
          </p:cNvPr>
          <p:cNvSpPr/>
          <p:nvPr/>
        </p:nvSpPr>
        <p:spPr>
          <a:xfrm>
            <a:off x="677672" y="361526"/>
            <a:ext cx="1034642" cy="338554"/>
          </a:xfrm>
          <a:prstGeom prst="rect">
            <a:avLst/>
          </a:prstGeom>
        </p:spPr>
        <p:txBody>
          <a:bodyPr wrap="none">
            <a:spAutoFit/>
          </a:bodyPr>
          <a:lstStyle/>
          <a:p>
            <a:r>
              <a:rPr lang="fr-FR" sz="1600" dirty="0">
                <a:latin typeface="+mj-lt"/>
              </a:rPr>
              <a:t>Formation</a:t>
            </a:r>
          </a:p>
        </p:txBody>
      </p:sp>
      <p:sp>
        <p:nvSpPr>
          <p:cNvPr id="6" name="Rectangle 5">
            <a:extLst>
              <a:ext uri="{FF2B5EF4-FFF2-40B4-BE49-F238E27FC236}">
                <a16:creationId xmlns:a16="http://schemas.microsoft.com/office/drawing/2014/main" id="{8DAC352B-ACF1-47ED-12E7-556D09149D63}"/>
              </a:ext>
            </a:extLst>
          </p:cNvPr>
          <p:cNvSpPr/>
          <p:nvPr/>
        </p:nvSpPr>
        <p:spPr>
          <a:xfrm>
            <a:off x="319199" y="413880"/>
            <a:ext cx="229238" cy="233847"/>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TextBox 45">
            <a:extLst>
              <a:ext uri="{FF2B5EF4-FFF2-40B4-BE49-F238E27FC236}">
                <a16:creationId xmlns:a16="http://schemas.microsoft.com/office/drawing/2014/main" id="{95152959-816C-4491-7819-3D49550B1CD9}"/>
              </a:ext>
            </a:extLst>
          </p:cNvPr>
          <p:cNvSpPr txBox="1"/>
          <p:nvPr/>
        </p:nvSpPr>
        <p:spPr>
          <a:xfrm>
            <a:off x="4853797" y="822938"/>
            <a:ext cx="1033027" cy="1107996"/>
          </a:xfrm>
          <a:prstGeom prst="rect">
            <a:avLst/>
          </a:prstGeom>
          <a:noFill/>
        </p:spPr>
        <p:txBody>
          <a:bodyPr wrap="square" rtlCol="0">
            <a:spAutoFit/>
          </a:bodyPr>
          <a:lstStyle/>
          <a:p>
            <a:pPr algn="r"/>
            <a:r>
              <a:rPr lang="en-US" sz="1100" dirty="0" err="1">
                <a:latin typeface="+mj-lt"/>
              </a:rPr>
              <a:t>Curieux</a:t>
            </a:r>
            <a:endParaRPr lang="en-US" sz="1100" dirty="0">
              <a:latin typeface="+mj-lt"/>
            </a:endParaRPr>
          </a:p>
          <a:p>
            <a:pPr algn="r"/>
            <a:endParaRPr lang="en-US" sz="1100" dirty="0">
              <a:latin typeface="+mj-lt"/>
            </a:endParaRPr>
          </a:p>
          <a:p>
            <a:pPr algn="r"/>
            <a:r>
              <a:rPr lang="en-US" sz="1100" dirty="0" err="1">
                <a:latin typeface="+mj-lt"/>
              </a:rPr>
              <a:t>Inventif</a:t>
            </a:r>
            <a:endParaRPr lang="en-US" sz="1100" dirty="0">
              <a:latin typeface="+mj-lt"/>
            </a:endParaRPr>
          </a:p>
          <a:p>
            <a:pPr algn="r"/>
            <a:endParaRPr lang="en-US" sz="1100" dirty="0">
              <a:latin typeface="+mj-lt"/>
            </a:endParaRPr>
          </a:p>
          <a:p>
            <a:pPr algn="r"/>
            <a:r>
              <a:rPr lang="en-US" sz="1100" dirty="0">
                <a:latin typeface="+mj-lt"/>
              </a:rPr>
              <a:t>Sens du contact</a:t>
            </a:r>
          </a:p>
        </p:txBody>
      </p:sp>
      <p:sp>
        <p:nvSpPr>
          <p:cNvPr id="16" name="Rectangle 15">
            <a:extLst>
              <a:ext uri="{FF2B5EF4-FFF2-40B4-BE49-F238E27FC236}">
                <a16:creationId xmlns:a16="http://schemas.microsoft.com/office/drawing/2014/main" id="{54559582-3AD0-F86C-4AF3-781FA7DBF39A}"/>
              </a:ext>
            </a:extLst>
          </p:cNvPr>
          <p:cNvSpPr/>
          <p:nvPr/>
        </p:nvSpPr>
        <p:spPr>
          <a:xfrm>
            <a:off x="5015150" y="392303"/>
            <a:ext cx="1145955" cy="307777"/>
          </a:xfrm>
          <a:prstGeom prst="rect">
            <a:avLst/>
          </a:prstGeom>
        </p:spPr>
        <p:txBody>
          <a:bodyPr wrap="none">
            <a:spAutoFit/>
          </a:bodyPr>
          <a:lstStyle/>
          <a:p>
            <a:r>
              <a:rPr lang="fr-FR" sz="1400" b="1" dirty="0">
                <a:latin typeface="+mj-lt"/>
              </a:rPr>
              <a:t>Personnalité</a:t>
            </a:r>
          </a:p>
        </p:txBody>
      </p:sp>
      <p:cxnSp>
        <p:nvCxnSpPr>
          <p:cNvPr id="17" name="Connecteur droit 16">
            <a:extLst>
              <a:ext uri="{FF2B5EF4-FFF2-40B4-BE49-F238E27FC236}">
                <a16:creationId xmlns:a16="http://schemas.microsoft.com/office/drawing/2014/main" id="{8D845F39-43E2-C679-C2C6-C7E36A34ABD5}"/>
              </a:ext>
            </a:extLst>
          </p:cNvPr>
          <p:cNvCxnSpPr/>
          <p:nvPr/>
        </p:nvCxnSpPr>
        <p:spPr>
          <a:xfrm>
            <a:off x="6078662" y="587082"/>
            <a:ext cx="10760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A782B75-A1F5-41FD-D7D5-86F7C099C3E9}"/>
              </a:ext>
            </a:extLst>
          </p:cNvPr>
          <p:cNvSpPr/>
          <p:nvPr/>
        </p:nvSpPr>
        <p:spPr>
          <a:xfrm>
            <a:off x="5959684" y="905585"/>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Rectangle 18">
            <a:extLst>
              <a:ext uri="{FF2B5EF4-FFF2-40B4-BE49-F238E27FC236}">
                <a16:creationId xmlns:a16="http://schemas.microsoft.com/office/drawing/2014/main" id="{52A9CC28-ADF6-9B08-0925-06D341726D0D}"/>
              </a:ext>
            </a:extLst>
          </p:cNvPr>
          <p:cNvSpPr/>
          <p:nvPr/>
        </p:nvSpPr>
        <p:spPr>
          <a:xfrm>
            <a:off x="5962873" y="1229195"/>
            <a:ext cx="960442" cy="147741"/>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Rectangle 19">
            <a:extLst>
              <a:ext uri="{FF2B5EF4-FFF2-40B4-BE49-F238E27FC236}">
                <a16:creationId xmlns:a16="http://schemas.microsoft.com/office/drawing/2014/main" id="{F4FFEA9D-06F3-4153-5E85-05FED776F0D3}"/>
              </a:ext>
            </a:extLst>
          </p:cNvPr>
          <p:cNvSpPr/>
          <p:nvPr/>
        </p:nvSpPr>
        <p:spPr>
          <a:xfrm>
            <a:off x="5954782" y="1575982"/>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TextBox 45">
            <a:extLst>
              <a:ext uri="{FF2B5EF4-FFF2-40B4-BE49-F238E27FC236}">
                <a16:creationId xmlns:a16="http://schemas.microsoft.com/office/drawing/2014/main" id="{D7347F23-600F-49B3-81FB-70FD67DD3314}"/>
              </a:ext>
            </a:extLst>
          </p:cNvPr>
          <p:cNvSpPr txBox="1"/>
          <p:nvPr/>
        </p:nvSpPr>
        <p:spPr>
          <a:xfrm>
            <a:off x="5005242" y="2700610"/>
            <a:ext cx="973159" cy="938719"/>
          </a:xfrm>
          <a:prstGeom prst="rect">
            <a:avLst/>
          </a:prstGeom>
          <a:noFill/>
        </p:spPr>
        <p:txBody>
          <a:bodyPr wrap="square" rtlCol="0">
            <a:spAutoFit/>
          </a:bodyPr>
          <a:lstStyle/>
          <a:p>
            <a:pPr algn="r"/>
            <a:r>
              <a:rPr lang="en-US" sz="1100" dirty="0" err="1">
                <a:latin typeface="+mj-lt"/>
              </a:rPr>
              <a:t>Anglais</a:t>
            </a:r>
            <a:endParaRPr lang="en-US" sz="1100" dirty="0">
              <a:latin typeface="+mj-lt"/>
            </a:endParaRPr>
          </a:p>
          <a:p>
            <a:pPr algn="r"/>
            <a:endParaRPr lang="en-US" sz="1100" dirty="0">
              <a:latin typeface="+mj-lt"/>
            </a:endParaRPr>
          </a:p>
          <a:p>
            <a:pPr algn="r"/>
            <a:r>
              <a:rPr lang="en-US" sz="1100" dirty="0" err="1">
                <a:latin typeface="+mj-lt"/>
              </a:rPr>
              <a:t>Allemand</a:t>
            </a:r>
            <a:endParaRPr lang="en-US" sz="1100" dirty="0">
              <a:latin typeface="+mj-lt"/>
            </a:endParaRPr>
          </a:p>
          <a:p>
            <a:pPr algn="r"/>
            <a:endParaRPr lang="en-US" sz="1100" dirty="0">
              <a:latin typeface="+mj-lt"/>
            </a:endParaRPr>
          </a:p>
          <a:p>
            <a:pPr algn="r"/>
            <a:r>
              <a:rPr lang="en-US" sz="1100" dirty="0" err="1">
                <a:latin typeface="+mj-lt"/>
              </a:rPr>
              <a:t>Italien</a:t>
            </a:r>
            <a:endParaRPr lang="en-US" sz="1100" dirty="0">
              <a:latin typeface="+mj-lt"/>
            </a:endParaRPr>
          </a:p>
        </p:txBody>
      </p:sp>
      <p:sp>
        <p:nvSpPr>
          <p:cNvPr id="22" name="Rectangle 21">
            <a:extLst>
              <a:ext uri="{FF2B5EF4-FFF2-40B4-BE49-F238E27FC236}">
                <a16:creationId xmlns:a16="http://schemas.microsoft.com/office/drawing/2014/main" id="{4674B23B-59D0-5BD1-9648-2EC8A13CD546}"/>
              </a:ext>
            </a:extLst>
          </p:cNvPr>
          <p:cNvSpPr/>
          <p:nvPr/>
        </p:nvSpPr>
        <p:spPr>
          <a:xfrm>
            <a:off x="5015150" y="2275912"/>
            <a:ext cx="824136" cy="307777"/>
          </a:xfrm>
          <a:prstGeom prst="rect">
            <a:avLst/>
          </a:prstGeom>
        </p:spPr>
        <p:txBody>
          <a:bodyPr wrap="none">
            <a:spAutoFit/>
          </a:bodyPr>
          <a:lstStyle/>
          <a:p>
            <a:r>
              <a:rPr lang="fr-FR" sz="1400" b="1" dirty="0">
                <a:latin typeface="+mj-lt"/>
              </a:rPr>
              <a:t>Langues</a:t>
            </a:r>
          </a:p>
        </p:txBody>
      </p:sp>
      <p:cxnSp>
        <p:nvCxnSpPr>
          <p:cNvPr id="23" name="Connecteur droit 22">
            <a:extLst>
              <a:ext uri="{FF2B5EF4-FFF2-40B4-BE49-F238E27FC236}">
                <a16:creationId xmlns:a16="http://schemas.microsoft.com/office/drawing/2014/main" id="{32E4184E-9AB6-D457-970C-D13D613DE19B}"/>
              </a:ext>
            </a:extLst>
          </p:cNvPr>
          <p:cNvCxnSpPr/>
          <p:nvPr/>
        </p:nvCxnSpPr>
        <p:spPr>
          <a:xfrm>
            <a:off x="5788119" y="2470691"/>
            <a:ext cx="1366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59F67E4-4C34-0057-5881-6810FB1E7DC4}"/>
              </a:ext>
            </a:extLst>
          </p:cNvPr>
          <p:cNvSpPr/>
          <p:nvPr/>
        </p:nvSpPr>
        <p:spPr>
          <a:xfrm>
            <a:off x="5983303" y="2779434"/>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5" name="Rectangle 24">
            <a:extLst>
              <a:ext uri="{FF2B5EF4-FFF2-40B4-BE49-F238E27FC236}">
                <a16:creationId xmlns:a16="http://schemas.microsoft.com/office/drawing/2014/main" id="{3E451C56-4845-BA07-A41F-3E94ED213B46}"/>
              </a:ext>
            </a:extLst>
          </p:cNvPr>
          <p:cNvSpPr/>
          <p:nvPr/>
        </p:nvSpPr>
        <p:spPr>
          <a:xfrm>
            <a:off x="5986491" y="3103044"/>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6" name="Rectangle 25">
            <a:extLst>
              <a:ext uri="{FF2B5EF4-FFF2-40B4-BE49-F238E27FC236}">
                <a16:creationId xmlns:a16="http://schemas.microsoft.com/office/drawing/2014/main" id="{7DF2DC78-7A56-9861-44AA-B24C52E6344B}"/>
              </a:ext>
            </a:extLst>
          </p:cNvPr>
          <p:cNvSpPr/>
          <p:nvPr/>
        </p:nvSpPr>
        <p:spPr>
          <a:xfrm>
            <a:off x="5978401" y="3449831"/>
            <a:ext cx="701027" cy="142919"/>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7" name="TextBox 45">
            <a:extLst>
              <a:ext uri="{FF2B5EF4-FFF2-40B4-BE49-F238E27FC236}">
                <a16:creationId xmlns:a16="http://schemas.microsoft.com/office/drawing/2014/main" id="{924870A7-6D62-FD91-7C50-29B9A3DD8222}"/>
              </a:ext>
            </a:extLst>
          </p:cNvPr>
          <p:cNvSpPr txBox="1"/>
          <p:nvPr/>
        </p:nvSpPr>
        <p:spPr>
          <a:xfrm>
            <a:off x="5005242" y="4494500"/>
            <a:ext cx="973159" cy="938719"/>
          </a:xfrm>
          <a:prstGeom prst="rect">
            <a:avLst/>
          </a:prstGeom>
          <a:noFill/>
        </p:spPr>
        <p:txBody>
          <a:bodyPr wrap="square" rtlCol="0">
            <a:spAutoFit/>
          </a:bodyPr>
          <a:lstStyle/>
          <a:p>
            <a:pPr algn="r"/>
            <a:r>
              <a:rPr lang="en-US" sz="1100" dirty="0">
                <a:latin typeface="+mj-lt"/>
              </a:rPr>
              <a:t>Cinema</a:t>
            </a:r>
          </a:p>
          <a:p>
            <a:pPr algn="r"/>
            <a:endParaRPr lang="en-US" sz="1100" dirty="0">
              <a:latin typeface="+mj-lt"/>
            </a:endParaRPr>
          </a:p>
          <a:p>
            <a:pPr algn="r"/>
            <a:r>
              <a:rPr lang="en-US" sz="1100" dirty="0">
                <a:latin typeface="+mj-lt"/>
              </a:rPr>
              <a:t>Football</a:t>
            </a:r>
          </a:p>
          <a:p>
            <a:pPr algn="r"/>
            <a:endParaRPr lang="en-US" sz="1100" dirty="0">
              <a:latin typeface="+mj-lt"/>
            </a:endParaRPr>
          </a:p>
          <a:p>
            <a:pPr algn="r"/>
            <a:r>
              <a:rPr lang="en-US" sz="1100" dirty="0">
                <a:latin typeface="+mj-lt"/>
              </a:rPr>
              <a:t>Lecture</a:t>
            </a:r>
          </a:p>
        </p:txBody>
      </p:sp>
      <p:sp>
        <p:nvSpPr>
          <p:cNvPr id="28" name="Rectangle 27">
            <a:extLst>
              <a:ext uri="{FF2B5EF4-FFF2-40B4-BE49-F238E27FC236}">
                <a16:creationId xmlns:a16="http://schemas.microsoft.com/office/drawing/2014/main" id="{256984FC-A9BD-DD68-D5DA-61469A354444}"/>
              </a:ext>
            </a:extLst>
          </p:cNvPr>
          <p:cNvSpPr/>
          <p:nvPr/>
        </p:nvSpPr>
        <p:spPr>
          <a:xfrm>
            <a:off x="5116046" y="4060977"/>
            <a:ext cx="819455" cy="307777"/>
          </a:xfrm>
          <a:prstGeom prst="rect">
            <a:avLst/>
          </a:prstGeom>
        </p:spPr>
        <p:txBody>
          <a:bodyPr wrap="none">
            <a:spAutoFit/>
          </a:bodyPr>
          <a:lstStyle/>
          <a:p>
            <a:r>
              <a:rPr lang="fr-FR" sz="1400" b="1">
                <a:latin typeface="+mj-lt"/>
              </a:rPr>
              <a:t>Hobbies</a:t>
            </a:r>
            <a:endParaRPr lang="fr-FR" sz="1400" b="1" dirty="0">
              <a:latin typeface="+mj-lt"/>
            </a:endParaRPr>
          </a:p>
        </p:txBody>
      </p:sp>
      <p:cxnSp>
        <p:nvCxnSpPr>
          <p:cNvPr id="29" name="Connecteur droit 28">
            <a:extLst>
              <a:ext uri="{FF2B5EF4-FFF2-40B4-BE49-F238E27FC236}">
                <a16:creationId xmlns:a16="http://schemas.microsoft.com/office/drawing/2014/main" id="{F3422990-9ED9-2AE2-91DA-831D34665529}"/>
              </a:ext>
            </a:extLst>
          </p:cNvPr>
          <p:cNvCxnSpPr/>
          <p:nvPr/>
        </p:nvCxnSpPr>
        <p:spPr>
          <a:xfrm>
            <a:off x="5887411" y="4264581"/>
            <a:ext cx="12673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ED567E8D-2A29-1895-BD16-119878E16AE2}"/>
              </a:ext>
            </a:extLst>
          </p:cNvPr>
          <p:cNvSpPr/>
          <p:nvPr/>
        </p:nvSpPr>
        <p:spPr>
          <a:xfrm>
            <a:off x="5959618" y="4906693"/>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1" name="Rectangle 30">
            <a:extLst>
              <a:ext uri="{FF2B5EF4-FFF2-40B4-BE49-F238E27FC236}">
                <a16:creationId xmlns:a16="http://schemas.microsoft.com/office/drawing/2014/main" id="{2410E675-4BBF-06C3-56F3-4A273271D708}"/>
              </a:ext>
            </a:extLst>
          </p:cNvPr>
          <p:cNvSpPr/>
          <p:nvPr/>
        </p:nvSpPr>
        <p:spPr>
          <a:xfrm>
            <a:off x="5951528" y="5253480"/>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2" name="Rectangle 31">
            <a:extLst>
              <a:ext uri="{FF2B5EF4-FFF2-40B4-BE49-F238E27FC236}">
                <a16:creationId xmlns:a16="http://schemas.microsoft.com/office/drawing/2014/main" id="{A9B5FB3E-B9B6-8F5F-D7A4-6B51BA333484}"/>
              </a:ext>
            </a:extLst>
          </p:cNvPr>
          <p:cNvSpPr/>
          <p:nvPr/>
        </p:nvSpPr>
        <p:spPr>
          <a:xfrm>
            <a:off x="5969592" y="4552855"/>
            <a:ext cx="960442" cy="147741"/>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3" name="Rectangle 32">
            <a:extLst>
              <a:ext uri="{FF2B5EF4-FFF2-40B4-BE49-F238E27FC236}">
                <a16:creationId xmlns:a16="http://schemas.microsoft.com/office/drawing/2014/main" id="{32363276-8762-1845-CFD0-AFA835B4D0F6}"/>
              </a:ext>
            </a:extLst>
          </p:cNvPr>
          <p:cNvSpPr/>
          <p:nvPr/>
        </p:nvSpPr>
        <p:spPr>
          <a:xfrm>
            <a:off x="319199" y="3117925"/>
            <a:ext cx="229238" cy="233847"/>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Rectangle 33">
            <a:extLst>
              <a:ext uri="{FF2B5EF4-FFF2-40B4-BE49-F238E27FC236}">
                <a16:creationId xmlns:a16="http://schemas.microsoft.com/office/drawing/2014/main" id="{07479D53-C53E-5F9E-56C5-8B3E9BE15D88}"/>
              </a:ext>
            </a:extLst>
          </p:cNvPr>
          <p:cNvSpPr/>
          <p:nvPr/>
        </p:nvSpPr>
        <p:spPr>
          <a:xfrm>
            <a:off x="699882" y="3064071"/>
            <a:ext cx="1126783" cy="338554"/>
          </a:xfrm>
          <a:prstGeom prst="rect">
            <a:avLst/>
          </a:prstGeom>
        </p:spPr>
        <p:txBody>
          <a:bodyPr wrap="none">
            <a:spAutoFit/>
          </a:bodyPr>
          <a:lstStyle/>
          <a:p>
            <a:r>
              <a:rPr lang="fr-FR" sz="1600" dirty="0">
                <a:latin typeface="+mj-lt"/>
              </a:rPr>
              <a:t>Références</a:t>
            </a:r>
          </a:p>
        </p:txBody>
      </p:sp>
      <p:sp>
        <p:nvSpPr>
          <p:cNvPr id="35" name="TextBox 1479">
            <a:extLst>
              <a:ext uri="{FF2B5EF4-FFF2-40B4-BE49-F238E27FC236}">
                <a16:creationId xmlns:a16="http://schemas.microsoft.com/office/drawing/2014/main" id="{81A0DBD2-630D-E268-FDA8-A1162CD88A68}"/>
              </a:ext>
            </a:extLst>
          </p:cNvPr>
          <p:cNvSpPr txBox="1"/>
          <p:nvPr/>
        </p:nvSpPr>
        <p:spPr>
          <a:xfrm>
            <a:off x="293790" y="3638767"/>
            <a:ext cx="4391391" cy="2292935"/>
          </a:xfrm>
          <a:prstGeom prst="rect">
            <a:avLst/>
          </a:prstGeom>
          <a:noFill/>
        </p:spPr>
        <p:txBody>
          <a:bodyPr wrap="square" rtlCol="0">
            <a:spAutoFit/>
          </a:bodyPr>
          <a:lstStyle/>
          <a:p>
            <a:r>
              <a:rPr lang="fr-FR" sz="1100" b="1" dirty="0"/>
              <a:t>Martin </a:t>
            </a:r>
            <a:r>
              <a:rPr lang="fr-FR" sz="1100" b="1" dirty="0" err="1"/>
              <a:t>Legen</a:t>
            </a:r>
            <a:r>
              <a:rPr lang="fr-FR" sz="1100" b="1" dirty="0"/>
              <a:t> – Directeur Marketing</a:t>
            </a:r>
          </a:p>
          <a:p>
            <a:r>
              <a:rPr lang="fr-FR" sz="1100" dirty="0"/>
              <a:t>Société ABCD – Paris</a:t>
            </a:r>
            <a:br>
              <a:rPr lang="fr-FR" sz="1100" dirty="0"/>
            </a:br>
            <a:r>
              <a:rPr lang="fr-FR" sz="1100" dirty="0"/>
              <a:t>Tel : 01 02 03 04 05 – Mail : martin@abcd.com</a:t>
            </a:r>
          </a:p>
          <a:p>
            <a:endParaRPr lang="fr-FR" sz="1100" dirty="0"/>
          </a:p>
          <a:p>
            <a:r>
              <a:rPr lang="fr-FR" sz="1100" b="1" dirty="0"/>
              <a:t>Martin </a:t>
            </a:r>
            <a:r>
              <a:rPr lang="fr-FR" sz="1100" b="1" dirty="0" err="1"/>
              <a:t>Legen</a:t>
            </a:r>
            <a:r>
              <a:rPr lang="fr-FR" sz="1100" b="1" dirty="0"/>
              <a:t> – Directeur Marketing</a:t>
            </a:r>
          </a:p>
          <a:p>
            <a:r>
              <a:rPr lang="fr-FR" sz="1100" dirty="0"/>
              <a:t>Société ABCD – Paris</a:t>
            </a:r>
            <a:br>
              <a:rPr lang="fr-FR" sz="1100" dirty="0"/>
            </a:br>
            <a:r>
              <a:rPr lang="fr-FR" sz="1100" dirty="0"/>
              <a:t>Tel : 01 02 03 04 05 – Mail : martin@abcd.com</a:t>
            </a:r>
          </a:p>
          <a:p>
            <a:endParaRPr lang="fr-FR" sz="1100" dirty="0"/>
          </a:p>
          <a:p>
            <a:r>
              <a:rPr lang="fr-FR" sz="1100" b="1" dirty="0"/>
              <a:t>Martin </a:t>
            </a:r>
            <a:r>
              <a:rPr lang="fr-FR" sz="1100" b="1" dirty="0" err="1"/>
              <a:t>Legen</a:t>
            </a:r>
            <a:r>
              <a:rPr lang="fr-FR" sz="1100" b="1" dirty="0"/>
              <a:t> – Directeur Marketing</a:t>
            </a:r>
          </a:p>
          <a:p>
            <a:r>
              <a:rPr lang="fr-FR" sz="1100" dirty="0"/>
              <a:t>Société ABCD – Paris</a:t>
            </a:r>
            <a:br>
              <a:rPr lang="fr-FR" sz="1100" dirty="0"/>
            </a:br>
            <a:r>
              <a:rPr lang="fr-FR" sz="1100" dirty="0"/>
              <a:t>Tel : 01 02 03 04 05 – Mail : </a:t>
            </a:r>
            <a:r>
              <a:rPr lang="fr-FR" sz="1100" dirty="0" err="1"/>
              <a:t>martin@abcd.com</a:t>
            </a:r>
            <a:endParaRPr lang="fr-FR" sz="1100" dirty="0"/>
          </a:p>
          <a:p>
            <a:endParaRPr lang="fr-FR" sz="1100" dirty="0"/>
          </a:p>
          <a:p>
            <a:endParaRPr lang="fr-FR" sz="1100" dirty="0">
              <a:solidFill>
                <a:schemeClr val="tx1">
                  <a:lumMod val="65000"/>
                  <a:lumOff val="35000"/>
                </a:schemeClr>
              </a:solidFill>
              <a:latin typeface="+mj-lt"/>
            </a:endParaRPr>
          </a:p>
        </p:txBody>
      </p:sp>
      <p:sp>
        <p:nvSpPr>
          <p:cNvPr id="36" name="Rectangle 35">
            <a:extLst>
              <a:ext uri="{FF2B5EF4-FFF2-40B4-BE49-F238E27FC236}">
                <a16:creationId xmlns:a16="http://schemas.microsoft.com/office/drawing/2014/main" id="{0FA7C94D-BDB5-BC48-706E-C0979D10C032}"/>
              </a:ext>
            </a:extLst>
          </p:cNvPr>
          <p:cNvSpPr/>
          <p:nvPr/>
        </p:nvSpPr>
        <p:spPr>
          <a:xfrm>
            <a:off x="319199" y="5893940"/>
            <a:ext cx="229238" cy="233847"/>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7" name="Rectangle 36">
            <a:extLst>
              <a:ext uri="{FF2B5EF4-FFF2-40B4-BE49-F238E27FC236}">
                <a16:creationId xmlns:a16="http://schemas.microsoft.com/office/drawing/2014/main" id="{134B9BF4-9DBE-48D7-4DDE-959ECC93770B}"/>
              </a:ext>
            </a:extLst>
          </p:cNvPr>
          <p:cNvSpPr/>
          <p:nvPr/>
        </p:nvSpPr>
        <p:spPr>
          <a:xfrm>
            <a:off x="699882" y="5840086"/>
            <a:ext cx="882870" cy="338554"/>
          </a:xfrm>
          <a:prstGeom prst="rect">
            <a:avLst/>
          </a:prstGeom>
        </p:spPr>
        <p:txBody>
          <a:bodyPr wrap="none">
            <a:spAutoFit/>
          </a:bodyPr>
          <a:lstStyle/>
          <a:p>
            <a:r>
              <a:rPr lang="fr-FR" sz="1600" dirty="0">
                <a:latin typeface="+mj-lt"/>
              </a:rPr>
              <a:t>Portfolio</a:t>
            </a:r>
          </a:p>
        </p:txBody>
      </p:sp>
      <p:pic>
        <p:nvPicPr>
          <p:cNvPr id="43" name="Image 42" descr="Une image contenant texte, Site web, Page web, Publicité en ligne&#10;&#10;Le contenu généré par l’IA peut être incorrect.">
            <a:extLst>
              <a:ext uri="{FF2B5EF4-FFF2-40B4-BE49-F238E27FC236}">
                <a16:creationId xmlns:a16="http://schemas.microsoft.com/office/drawing/2014/main" id="{FB049D92-826D-4E4A-DC78-1CCD4295C8F1}"/>
              </a:ext>
            </a:extLst>
          </p:cNvPr>
          <p:cNvPicPr>
            <a:picLocks noChangeAspect="1"/>
          </p:cNvPicPr>
          <p:nvPr/>
        </p:nvPicPr>
        <p:blipFill>
          <a:blip r:embed="rId2"/>
          <a:stretch>
            <a:fillRect/>
          </a:stretch>
        </p:blipFill>
        <p:spPr>
          <a:xfrm>
            <a:off x="293790" y="6393925"/>
            <a:ext cx="1464125" cy="1010367"/>
          </a:xfrm>
          <a:prstGeom prst="rect">
            <a:avLst/>
          </a:prstGeom>
          <a:effectLst>
            <a:outerShdw blurRad="50800" dist="38100" dir="2700000" algn="tl" rotWithShape="0">
              <a:prstClr val="black">
                <a:alpha val="40000"/>
              </a:prstClr>
            </a:outerShdw>
          </a:effectLst>
        </p:spPr>
      </p:pic>
      <p:pic>
        <p:nvPicPr>
          <p:cNvPr id="44" name="Image 43" descr="Une image contenant texte, Site web, Page web, Publicité en ligne&#10;&#10;Le contenu généré par l’IA peut être incorrect.">
            <a:extLst>
              <a:ext uri="{FF2B5EF4-FFF2-40B4-BE49-F238E27FC236}">
                <a16:creationId xmlns:a16="http://schemas.microsoft.com/office/drawing/2014/main" id="{9B40BC83-08EB-0CD2-C867-836B41E9AE80}"/>
              </a:ext>
            </a:extLst>
          </p:cNvPr>
          <p:cNvPicPr>
            <a:picLocks noChangeAspect="1"/>
          </p:cNvPicPr>
          <p:nvPr/>
        </p:nvPicPr>
        <p:blipFill>
          <a:blip r:embed="rId2"/>
          <a:stretch>
            <a:fillRect/>
          </a:stretch>
        </p:blipFill>
        <p:spPr>
          <a:xfrm>
            <a:off x="319529" y="7756359"/>
            <a:ext cx="1464125" cy="1010367"/>
          </a:xfrm>
          <a:prstGeom prst="rect">
            <a:avLst/>
          </a:prstGeom>
          <a:effectLst>
            <a:outerShdw blurRad="50800" dist="38100" dir="2700000" algn="tl" rotWithShape="0">
              <a:prstClr val="black">
                <a:alpha val="40000"/>
              </a:prstClr>
            </a:outerShdw>
          </a:effectLst>
        </p:spPr>
      </p:pic>
      <p:pic>
        <p:nvPicPr>
          <p:cNvPr id="45" name="Image 44" descr="Une image contenant texte, Site web, Page web, Publicité en ligne&#10;&#10;Le contenu généré par l’IA peut être incorrect.">
            <a:extLst>
              <a:ext uri="{FF2B5EF4-FFF2-40B4-BE49-F238E27FC236}">
                <a16:creationId xmlns:a16="http://schemas.microsoft.com/office/drawing/2014/main" id="{B39CF42C-A17F-0E5C-697F-E5053F404C40}"/>
              </a:ext>
            </a:extLst>
          </p:cNvPr>
          <p:cNvPicPr>
            <a:picLocks noChangeAspect="1"/>
          </p:cNvPicPr>
          <p:nvPr/>
        </p:nvPicPr>
        <p:blipFill>
          <a:blip r:embed="rId2"/>
          <a:stretch>
            <a:fillRect/>
          </a:stretch>
        </p:blipFill>
        <p:spPr>
          <a:xfrm>
            <a:off x="2705878" y="6393925"/>
            <a:ext cx="1464125" cy="1010367"/>
          </a:xfrm>
          <a:prstGeom prst="rect">
            <a:avLst/>
          </a:prstGeom>
          <a:effectLst>
            <a:outerShdw blurRad="50800" dist="38100" dir="2700000" algn="tl" rotWithShape="0">
              <a:prstClr val="black">
                <a:alpha val="40000"/>
              </a:prstClr>
            </a:outerShdw>
          </a:effectLst>
        </p:spPr>
      </p:pic>
      <p:pic>
        <p:nvPicPr>
          <p:cNvPr id="46" name="Image 45" descr="Une image contenant texte, Site web, Page web, Publicité en ligne&#10;&#10;Le contenu généré par l’IA peut être incorrect.">
            <a:extLst>
              <a:ext uri="{FF2B5EF4-FFF2-40B4-BE49-F238E27FC236}">
                <a16:creationId xmlns:a16="http://schemas.microsoft.com/office/drawing/2014/main" id="{0A250F14-B37F-84A4-F8CD-48513CD03C45}"/>
              </a:ext>
            </a:extLst>
          </p:cNvPr>
          <p:cNvPicPr>
            <a:picLocks noChangeAspect="1"/>
          </p:cNvPicPr>
          <p:nvPr/>
        </p:nvPicPr>
        <p:blipFill>
          <a:blip r:embed="rId2"/>
          <a:stretch>
            <a:fillRect/>
          </a:stretch>
        </p:blipFill>
        <p:spPr>
          <a:xfrm>
            <a:off x="2705878" y="7755464"/>
            <a:ext cx="1464125" cy="1010367"/>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40354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61366" y="683168"/>
            <a:ext cx="6967382" cy="8864678"/>
          </a:xfrm>
        </p:spPr>
        <p:txBody>
          <a:bodyPr>
            <a:normAutofit fontScale="77500" lnSpcReduction="20000"/>
          </a:bodyPr>
          <a:lstStyle/>
          <a:p>
            <a:pPr marL="0" indent="0">
              <a:buNone/>
            </a:pPr>
            <a:endParaRPr lang="fr-FR" dirty="0"/>
          </a:p>
          <a:p>
            <a:pPr marL="0" indent="0">
              <a:buNone/>
            </a:pPr>
            <a:r>
              <a:rPr lang="es-ES" b="1" dirty="0"/>
              <a:t>Cher </a:t>
            </a:r>
            <a:r>
              <a:rPr lang="es-ES" b="1" dirty="0" err="1"/>
              <a:t>candidat</a:t>
            </a:r>
            <a:r>
              <a:rPr lang="es-ES" b="1" dirty="0"/>
              <a:t>,</a:t>
            </a:r>
          </a:p>
          <a:p>
            <a:pPr marL="0" indent="0">
              <a:buNone/>
            </a:pPr>
            <a:endParaRPr lang="es-ES" dirty="0"/>
          </a:p>
          <a:p>
            <a:pPr marL="0" indent="0">
              <a:buNone/>
            </a:pPr>
            <a:r>
              <a:rPr lang="fr-FR" dirty="0"/>
              <a:t>Merci d'avoir téléchargé ce modèle depuis notre site Web. Nous espérons que cela vous aidera à créer votre CV. Prenez le temps de rédiger votre CV avec soin, car il décrit votre parcours professionnel et votre personnalité.</a:t>
            </a:r>
          </a:p>
          <a:p>
            <a:pPr marL="0" indent="0">
              <a:buNone/>
            </a:pPr>
            <a:endParaRPr lang="es-ES" dirty="0"/>
          </a:p>
          <a:p>
            <a:pPr marL="0" indent="0">
              <a:buNone/>
            </a:pPr>
            <a:r>
              <a:rPr lang="fr-FR" dirty="0"/>
              <a:t>N'oubliez pas qu'une bonne candidature est une candidature personnalisée ! Si vous avez besoin d'autres modèles de CV, n’hésitez pas à retourner sur notre site Web: </a:t>
            </a:r>
            <a:r>
              <a:rPr lang="fr-FR" dirty="0">
                <a:hlinkClick r:id="rId2"/>
              </a:rPr>
              <a:t>HTTPS://WWW.EXEMPLEDECV.COM</a:t>
            </a:r>
            <a:r>
              <a:rPr lang="fr-FR" dirty="0"/>
              <a:t> </a:t>
            </a:r>
          </a:p>
          <a:p>
            <a:pPr marL="0" indent="0">
              <a:buNone/>
            </a:pPr>
            <a:r>
              <a:rPr lang="fr-FR" dirty="0"/>
              <a:t>---</a:t>
            </a:r>
          </a:p>
          <a:p>
            <a:pPr marL="0" indent="0">
              <a:buNone/>
            </a:pPr>
            <a:endParaRPr lang="fr-FR" dirty="0"/>
          </a:p>
          <a:p>
            <a:pPr marL="0" indent="0">
              <a:buNone/>
            </a:pPr>
            <a:r>
              <a:rPr lang="fr-FR" b="1" dirty="0"/>
              <a:t>Copyright EXEMPLEDECV.COM</a:t>
            </a:r>
          </a:p>
          <a:p>
            <a:pPr marL="0" indent="0">
              <a:buNone/>
            </a:pPr>
            <a:endParaRPr lang="fr-FR" dirty="0"/>
          </a:p>
          <a:p>
            <a:pPr marL="0" indent="0">
              <a:buNone/>
            </a:pPr>
            <a:r>
              <a:rPr lang="fr-FR" dirty="0"/>
              <a:t>Les contenus publiés sur notre site (modèles de CV, modèles de lettres, articles, etc.) sont la propriété de </a:t>
            </a:r>
            <a:r>
              <a:rPr lang="fr-FR" dirty="0" err="1"/>
              <a:t>EXEMPLEDECV.com</a:t>
            </a:r>
            <a:endParaRPr lang="fr-FR" dirty="0"/>
          </a:p>
          <a:p>
            <a:pPr marL="0" indent="0">
              <a:buNone/>
            </a:pPr>
            <a:endParaRPr lang="fr-FR" dirty="0"/>
          </a:p>
          <a:p>
            <a:pPr marL="0" indent="0">
              <a:buNone/>
            </a:pPr>
            <a:r>
              <a:rPr lang="fr-FR" b="1" dirty="0">
                <a:solidFill>
                  <a:srgbClr val="00B050"/>
                </a:solidFill>
              </a:rPr>
              <a:t>O</a:t>
            </a:r>
            <a:r>
              <a:rPr lang="fr-FR" dirty="0"/>
              <a:t>     Leur utilisation est limitée à un usage strictement personnel.</a:t>
            </a:r>
          </a:p>
          <a:p>
            <a:pPr marL="0" indent="0">
              <a:buNone/>
            </a:pPr>
            <a:r>
              <a:rPr lang="fr-FR" b="1" dirty="0">
                <a:solidFill>
                  <a:srgbClr val="FF0000"/>
                </a:solidFill>
              </a:rPr>
              <a:t>X</a:t>
            </a:r>
            <a:r>
              <a:rPr lang="fr-FR" dirty="0"/>
              <a:t> 	Il est interdit de les diffuser, de les publier ou de les redistribuer sans notre accord.</a:t>
            </a:r>
            <a:endParaRPr lang="es-ES" dirty="0"/>
          </a:p>
          <a:p>
            <a:pPr marL="0" indent="0">
              <a:buNone/>
            </a:pPr>
            <a:r>
              <a:rPr lang="fr-FR" b="1" dirty="0">
                <a:solidFill>
                  <a:srgbClr val="FF0000"/>
                </a:solidFill>
              </a:rPr>
              <a:t>X</a:t>
            </a:r>
            <a:r>
              <a:rPr lang="fr-FR" dirty="0"/>
              <a:t>     Il est également interdit de donner accès au lien de téléchargement ou au lien d'édition.</a:t>
            </a:r>
          </a:p>
          <a:p>
            <a:pPr marL="0" indent="0">
              <a:buNone/>
            </a:pPr>
            <a:endParaRPr lang="es-ES" dirty="0"/>
          </a:p>
          <a:p>
            <a:pPr marL="0" indent="0">
              <a:buNone/>
            </a:pPr>
            <a:r>
              <a:rPr lang="fr-FR" dirty="0"/>
              <a:t>Contenu présenté dans 180 pays devant un huissier de justice. Reproduction strictement interdite, même partielle. Limité à un usage strictement personnel.</a:t>
            </a:r>
          </a:p>
          <a:p>
            <a:pPr marL="0" indent="0">
              <a:buNone/>
            </a:pPr>
            <a:r>
              <a:rPr lang="fr-FR" dirty="0"/>
              <a:t>---</a:t>
            </a:r>
          </a:p>
          <a:p>
            <a:pPr marL="0" indent="0">
              <a:buNone/>
            </a:pPr>
            <a:endParaRPr lang="fr-FR" dirty="0"/>
          </a:p>
          <a:p>
            <a:pPr marL="0" indent="0">
              <a:buNone/>
            </a:pPr>
            <a:r>
              <a:rPr lang="fr-FR" dirty="0">
                <a:solidFill>
                  <a:schemeClr val="bg1">
                    <a:lumMod val="65000"/>
                  </a:schemeClr>
                </a:solidFill>
              </a:rPr>
              <a:t>Les modèles disponibles sur notre site Web sont fournis «tels quels» et sans garantie.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2593028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hèm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TotalTime>
  <Words>724</Words>
  <Application>Microsoft Macintosh PowerPoint</Application>
  <PresentationFormat>Personnalisé</PresentationFormat>
  <Paragraphs>105</Paragraphs>
  <Slides>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vt:i4>
      </vt:variant>
    </vt:vector>
  </HeadingPairs>
  <TitlesOfParts>
    <vt:vector size="10" baseType="lpstr">
      <vt:lpstr>Aptos</vt:lpstr>
      <vt:lpstr>Aptos Display</vt:lpstr>
      <vt:lpstr>Arial</vt:lpstr>
      <vt:lpstr>Proxima Nova Rg</vt:lpstr>
      <vt:lpstr>Times New Roman</vt:lpstr>
      <vt:lpstr>Wingdings</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Axel Maille</dc:creator>
  <cp:lastModifiedBy>Axel Maille</cp:lastModifiedBy>
  <cp:revision>1</cp:revision>
  <dcterms:created xsi:type="dcterms:W3CDTF">2025-01-23T15:49:19Z</dcterms:created>
  <dcterms:modified xsi:type="dcterms:W3CDTF">2025-01-23T16:04:00Z</dcterms:modified>
</cp:coreProperties>
</file>